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Source Sans Pro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74668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1cd44c015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g1cd44c015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0252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cd44c0151f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1cd44c0151f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096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">
    <p:bg>
      <p:bgPr>
        <a:solidFill>
          <a:srgbClr val="2F3239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4189481" y="2788425"/>
            <a:ext cx="4110000" cy="5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" sz="1000" b="1">
                <a:solidFill>
                  <a:srgbClr val="F78F2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Просмотр списка услуг  </a:t>
            </a:r>
            <a:r>
              <a:rPr lang="ru" sz="900">
                <a:solidFill>
                  <a:srgbClr val="2F323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Родитель может просмотреть список доступных для оплаты услуг в  ЛК в разделе “Платежи”.  Переход на список услуг реденка доступен по ФИО ребенка.. </a:t>
            </a:r>
            <a:endParaRPr sz="900">
              <a:solidFill>
                <a:srgbClr val="2F323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6" name="Google Shape;56;p14"/>
          <p:cNvSpPr/>
          <p:nvPr/>
        </p:nvSpPr>
        <p:spPr>
          <a:xfrm>
            <a:off x="4265681" y="1874025"/>
            <a:ext cx="4110000" cy="5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" sz="1000" b="1" dirty="0">
                <a:solidFill>
                  <a:srgbClr val="F78F2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Добавление ребенка/детей (при отсутствии) </a:t>
            </a:r>
            <a:r>
              <a:rPr lang="ru" sz="900" dirty="0">
                <a:solidFill>
                  <a:srgbClr val="2F323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Родитель прикрепляется к ребенку при создании заявления/воспитанника. Родитель может самостоятельно добавить в ЛК ребенка, по которому планируется оплата услуг сферы образования. Добавление ребенка происходит в разделе “Дети” по кнопке “Добавить ребенка”. </a:t>
            </a:r>
            <a:endParaRPr sz="900" dirty="0">
              <a:solidFill>
                <a:srgbClr val="2F323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57" name="Google Shape;57;p14"/>
          <p:cNvCxnSpPr/>
          <p:nvPr/>
        </p:nvCxnSpPr>
        <p:spPr>
          <a:xfrm>
            <a:off x="8549822" y="192038"/>
            <a:ext cx="0" cy="4759500"/>
          </a:xfrm>
          <a:prstGeom prst="straightConnector1">
            <a:avLst/>
          </a:prstGeom>
          <a:noFill/>
          <a:ln w="9525" cap="flat" cmpd="sng">
            <a:solidFill>
              <a:srgbClr val="2F3239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58" name="Google Shape;58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8132644" y="4058064"/>
            <a:ext cx="1414013" cy="37278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4"/>
          <p:cNvSpPr txBox="1"/>
          <p:nvPr/>
        </p:nvSpPr>
        <p:spPr>
          <a:xfrm>
            <a:off x="3965381" y="481688"/>
            <a:ext cx="44535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" sz="1700" b="1">
                <a:solidFill>
                  <a:srgbClr val="2F323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Авторизация пользователя</a:t>
            </a:r>
            <a:endParaRPr sz="1700" b="1">
              <a:solidFill>
                <a:srgbClr val="2F323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1700" b="1">
              <a:solidFill>
                <a:srgbClr val="2F323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3965381" y="298819"/>
            <a:ext cx="4453500" cy="2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" sz="900" b="1">
                <a:solidFill>
                  <a:srgbClr val="2F323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«ВИРТУАЛЬНАЯ ШКОЛА 2022»</a:t>
            </a:r>
            <a:endParaRPr sz="900" b="1" i="0" u="none" strike="noStrike" cap="none">
              <a:solidFill>
                <a:srgbClr val="2F323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4062711" y="987227"/>
            <a:ext cx="178533" cy="178533"/>
          </a:xfrm>
          <a:custGeom>
            <a:avLst/>
            <a:gdLst/>
            <a:ahLst/>
            <a:cxnLst/>
            <a:rect l="l" t="t" r="r" b="b"/>
            <a:pathLst>
              <a:path w="327" h="327" extrusionOk="0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rgbClr val="F78F20"/>
          </a:solidFill>
          <a:ln>
            <a:noFill/>
          </a:ln>
        </p:spPr>
        <p:txBody>
          <a:bodyPr spcFirstLastPara="1" wrap="square" lIns="91425" tIns="45725" rIns="91425" bIns="457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4265681" y="902475"/>
            <a:ext cx="4110000" cy="5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" sz="1000" b="1">
                <a:solidFill>
                  <a:srgbClr val="F78F2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Адрес портала uslugi-belgorod.vsopen.ru</a:t>
            </a:r>
            <a:r>
              <a:rPr lang="ru" sz="1000" b="1" i="0" u="none" strike="noStrike" cap="none">
                <a:solidFill>
                  <a:srgbClr val="F78F2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ru" sz="900">
                <a:solidFill>
                  <a:srgbClr val="2F323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Авторизация в ГИС “Образование” Белгородской области осуществляется только с учетной записью ЕСИА (Федерального закона от 30 декабря 2021 г. № 472-ФЗ «О внесении изменений в Федеральный закон «Об образовании в Российской Федерации»). </a:t>
            </a:r>
            <a:endParaRPr sz="900">
              <a:solidFill>
                <a:srgbClr val="2F323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4062711" y="1882577"/>
            <a:ext cx="178533" cy="178533"/>
          </a:xfrm>
          <a:custGeom>
            <a:avLst/>
            <a:gdLst/>
            <a:ahLst/>
            <a:cxnLst/>
            <a:rect l="l" t="t" r="r" b="b"/>
            <a:pathLst>
              <a:path w="327" h="327" extrusionOk="0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rgbClr val="F78F20"/>
          </a:solidFill>
          <a:ln>
            <a:noFill/>
          </a:ln>
        </p:spPr>
        <p:txBody>
          <a:bodyPr spcFirstLastPara="1" wrap="square" lIns="91425" tIns="45725" rIns="91425" bIns="457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9600" y="152400"/>
            <a:ext cx="2672739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/>
          <p:nvPr/>
        </p:nvSpPr>
        <p:spPr>
          <a:xfrm>
            <a:off x="3986511" y="2796977"/>
            <a:ext cx="178533" cy="178533"/>
          </a:xfrm>
          <a:custGeom>
            <a:avLst/>
            <a:gdLst/>
            <a:ahLst/>
            <a:cxnLst/>
            <a:rect l="l" t="t" r="r" b="b"/>
            <a:pathLst>
              <a:path w="327" h="327" extrusionOk="0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rgbClr val="F78F20"/>
          </a:solidFill>
          <a:ln>
            <a:noFill/>
          </a:ln>
        </p:spPr>
        <p:txBody>
          <a:bodyPr spcFirstLastPara="1" wrap="square" lIns="91425" tIns="45725" rIns="91425" bIns="457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4189481" y="2788425"/>
            <a:ext cx="4110000" cy="5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" sz="1000" b="1">
                <a:solidFill>
                  <a:srgbClr val="F78F2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Оплата по квитанции по реквизитам (альтернативный способ)  </a:t>
            </a:r>
            <a:r>
              <a:rPr lang="ru" sz="900">
                <a:solidFill>
                  <a:srgbClr val="2F323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Родитель может просмотреть список доступных для оплаты услуг в  ЛК в разделе “Платежи”.  Переход на список услуг реденка доступен по ФИО ребенка.. </a:t>
            </a:r>
            <a:endParaRPr sz="900">
              <a:solidFill>
                <a:srgbClr val="2F323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1" name="Google Shape;71;p15"/>
          <p:cNvSpPr/>
          <p:nvPr/>
        </p:nvSpPr>
        <p:spPr>
          <a:xfrm>
            <a:off x="4265681" y="1874025"/>
            <a:ext cx="4110000" cy="5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" sz="1000" b="1">
                <a:solidFill>
                  <a:srgbClr val="F78F2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Оплата через ЛК Сбербанк-онлайн/приложение СБОЛ </a:t>
            </a:r>
            <a:r>
              <a:rPr lang="ru" sz="900">
                <a:solidFill>
                  <a:srgbClr val="2F323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При переходе по кнопке “Интернет банк” пользователь попадает в личный кабинет Сбербанк-онлайн или с мобильное приложение СБОЛ в раздел оплаты услуг сферы образования. После ввода лицевого счета ребенка в ЛК Сбербанк-онлайн или в мобильном приложении СБОЛ отобразиться список всех доступных для оплаты услуг по выбранному ребенку.</a:t>
            </a:r>
            <a:endParaRPr sz="900">
              <a:solidFill>
                <a:srgbClr val="2F323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72" name="Google Shape;72;p15"/>
          <p:cNvCxnSpPr/>
          <p:nvPr/>
        </p:nvCxnSpPr>
        <p:spPr>
          <a:xfrm>
            <a:off x="8549822" y="192038"/>
            <a:ext cx="0" cy="4759500"/>
          </a:xfrm>
          <a:prstGeom prst="straightConnector1">
            <a:avLst/>
          </a:prstGeom>
          <a:noFill/>
          <a:ln w="9525" cap="flat" cmpd="sng">
            <a:solidFill>
              <a:srgbClr val="2F3239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73" name="Google Shape;73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8132644" y="4058064"/>
            <a:ext cx="1414013" cy="372786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3965381" y="481688"/>
            <a:ext cx="44535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" sz="1700" b="1">
                <a:solidFill>
                  <a:srgbClr val="2F323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Оплата услуг</a:t>
            </a:r>
            <a:endParaRPr sz="1700" b="1">
              <a:solidFill>
                <a:srgbClr val="2F323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1700" b="1">
              <a:solidFill>
                <a:srgbClr val="2F323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3965381" y="298819"/>
            <a:ext cx="4453500" cy="2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" sz="900" b="1">
                <a:solidFill>
                  <a:srgbClr val="2F323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«ВИРТУАЛЬНАЯ ШКОЛА 2022»</a:t>
            </a:r>
            <a:endParaRPr sz="900" b="1" i="0" u="none" strike="noStrike" cap="none">
              <a:solidFill>
                <a:srgbClr val="2F323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4062711" y="987227"/>
            <a:ext cx="178533" cy="178533"/>
          </a:xfrm>
          <a:custGeom>
            <a:avLst/>
            <a:gdLst/>
            <a:ahLst/>
            <a:cxnLst/>
            <a:rect l="l" t="t" r="r" b="b"/>
            <a:pathLst>
              <a:path w="327" h="327" extrusionOk="0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rgbClr val="F78F20"/>
          </a:solidFill>
          <a:ln>
            <a:noFill/>
          </a:ln>
        </p:spPr>
        <p:txBody>
          <a:bodyPr spcFirstLastPara="1" wrap="square" lIns="91425" tIns="45725" rIns="91425" bIns="457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4265681" y="902475"/>
            <a:ext cx="4110000" cy="5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" sz="1000" b="1">
                <a:solidFill>
                  <a:srgbClr val="F78F2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Оплата банковской картой любого банка</a:t>
            </a:r>
            <a:r>
              <a:rPr lang="ru" sz="1000" b="1" i="0" u="none" strike="noStrike" cap="none">
                <a:solidFill>
                  <a:srgbClr val="F78F2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ru" sz="900">
                <a:solidFill>
                  <a:srgbClr val="2F323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По нажатию кнопки “Банковская карта” родитель попадает на форму ввода реквизитов карты и сумм для пополнения баланса ЛС (интернет-эквайринг ПАО  Сбербанк). </a:t>
            </a:r>
            <a:endParaRPr sz="900">
              <a:solidFill>
                <a:srgbClr val="2F323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4062711" y="1882577"/>
            <a:ext cx="178533" cy="178533"/>
          </a:xfrm>
          <a:custGeom>
            <a:avLst/>
            <a:gdLst/>
            <a:ahLst/>
            <a:cxnLst/>
            <a:rect l="l" t="t" r="r" b="b"/>
            <a:pathLst>
              <a:path w="327" h="327" extrusionOk="0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rgbClr val="F78F20"/>
          </a:solidFill>
          <a:ln>
            <a:noFill/>
          </a:ln>
        </p:spPr>
        <p:txBody>
          <a:bodyPr spcFirstLastPara="1" wrap="square" lIns="91425" tIns="45725" rIns="91425" bIns="457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3986511" y="2796977"/>
            <a:ext cx="178533" cy="178533"/>
          </a:xfrm>
          <a:custGeom>
            <a:avLst/>
            <a:gdLst/>
            <a:ahLst/>
            <a:cxnLst/>
            <a:rect l="l" t="t" r="r" b="b"/>
            <a:pathLst>
              <a:path w="327" h="327" extrusionOk="0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rgbClr val="F78F20"/>
          </a:solidFill>
          <a:ln>
            <a:noFill/>
          </a:ln>
        </p:spPr>
        <p:txBody>
          <a:bodyPr spcFirstLastPara="1" wrap="square" lIns="91425" tIns="45725" rIns="91425" bIns="457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" y="294500"/>
            <a:ext cx="3740025" cy="2822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9650" y="3239625"/>
            <a:ext cx="3757900" cy="174002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/>
          <p:nvPr/>
        </p:nvSpPr>
        <p:spPr>
          <a:xfrm>
            <a:off x="4189481" y="3702825"/>
            <a:ext cx="4110000" cy="5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" sz="1000" b="1">
                <a:solidFill>
                  <a:srgbClr val="F78F2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Настройка уведомлений о состоянии баланса ЛС  </a:t>
            </a:r>
            <a:r>
              <a:rPr lang="ru" sz="900">
                <a:solidFill>
                  <a:srgbClr val="2F323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Родитель может настроить отправку уведомлений по каждой услуге по состоянию баланса лицевого счета по кнопке “Настроить уведомления ” по каждой услуге отдельно.</a:t>
            </a:r>
            <a:endParaRPr sz="900">
              <a:solidFill>
                <a:srgbClr val="2F3239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3" name="Google Shape;83;p15"/>
          <p:cNvSpPr/>
          <p:nvPr/>
        </p:nvSpPr>
        <p:spPr>
          <a:xfrm>
            <a:off x="3986511" y="3711377"/>
            <a:ext cx="178533" cy="178533"/>
          </a:xfrm>
          <a:custGeom>
            <a:avLst/>
            <a:gdLst/>
            <a:ahLst/>
            <a:cxnLst/>
            <a:rect l="l" t="t" r="r" b="b"/>
            <a:pathLst>
              <a:path w="327" h="327" extrusionOk="0">
                <a:moveTo>
                  <a:pt x="163" y="0"/>
                </a:moveTo>
                <a:cubicBezTo>
                  <a:pt x="73" y="0"/>
                  <a:pt x="0" y="73"/>
                  <a:pt x="0" y="164"/>
                </a:cubicBezTo>
                <a:cubicBezTo>
                  <a:pt x="0" y="254"/>
                  <a:pt x="73" y="327"/>
                  <a:pt x="163" y="327"/>
                </a:cubicBezTo>
                <a:cubicBezTo>
                  <a:pt x="254" y="327"/>
                  <a:pt x="327" y="254"/>
                  <a:pt x="327" y="164"/>
                </a:cubicBezTo>
                <a:cubicBezTo>
                  <a:pt x="327" y="73"/>
                  <a:pt x="254" y="0"/>
                  <a:pt x="163" y="0"/>
                </a:cubicBezTo>
                <a:close/>
                <a:moveTo>
                  <a:pt x="149" y="214"/>
                </a:moveTo>
                <a:cubicBezTo>
                  <a:pt x="102" y="167"/>
                  <a:pt x="102" y="167"/>
                  <a:pt x="102" y="167"/>
                </a:cubicBezTo>
                <a:cubicBezTo>
                  <a:pt x="119" y="150"/>
                  <a:pt x="119" y="150"/>
                  <a:pt x="119" y="150"/>
                </a:cubicBezTo>
                <a:cubicBezTo>
                  <a:pt x="147" y="176"/>
                  <a:pt x="147" y="176"/>
                  <a:pt x="147" y="176"/>
                </a:cubicBezTo>
                <a:cubicBezTo>
                  <a:pt x="205" y="113"/>
                  <a:pt x="205" y="113"/>
                  <a:pt x="205" y="113"/>
                </a:cubicBezTo>
                <a:cubicBezTo>
                  <a:pt x="225" y="130"/>
                  <a:pt x="225" y="130"/>
                  <a:pt x="225" y="130"/>
                </a:cubicBezTo>
                <a:lnTo>
                  <a:pt x="149" y="214"/>
                </a:lnTo>
                <a:close/>
              </a:path>
            </a:pathLst>
          </a:custGeom>
          <a:solidFill>
            <a:srgbClr val="F78F20"/>
          </a:solidFill>
          <a:ln>
            <a:noFill/>
          </a:ln>
        </p:spPr>
        <p:txBody>
          <a:bodyPr spcFirstLastPara="1" wrap="square" lIns="91425" tIns="45725" rIns="91425" bIns="457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Экран (16:9)</PresentationFormat>
  <Paragraphs>11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Source Sans Pro</vt:lpstr>
      <vt:lpstr>Simple Light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Platonova</dc:creator>
  <cp:lastModifiedBy>Platonova</cp:lastModifiedBy>
  <cp:revision>1</cp:revision>
  <dcterms:modified xsi:type="dcterms:W3CDTF">2023-01-12T08:56:25Z</dcterms:modified>
</cp:coreProperties>
</file>