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96" r:id="rId3"/>
    <p:sldId id="279" r:id="rId4"/>
    <p:sldId id="289" r:id="rId5"/>
    <p:sldId id="274" r:id="rId6"/>
    <p:sldId id="256" r:id="rId7"/>
    <p:sldId id="273" r:id="rId8"/>
    <p:sldId id="257" r:id="rId9"/>
    <p:sldId id="275" r:id="rId10"/>
    <p:sldId id="272" r:id="rId11"/>
    <p:sldId id="271" r:id="rId12"/>
    <p:sldId id="261" r:id="rId13"/>
    <p:sldId id="264" r:id="rId14"/>
    <p:sldId id="291" r:id="rId15"/>
    <p:sldId id="267" r:id="rId16"/>
    <p:sldId id="268" r:id="rId17"/>
    <p:sldId id="284" r:id="rId18"/>
    <p:sldId id="283" r:id="rId19"/>
    <p:sldId id="270" r:id="rId20"/>
    <p:sldId id="269" r:id="rId21"/>
    <p:sldId id="277" r:id="rId22"/>
    <p:sldId id="263" r:id="rId23"/>
    <p:sldId id="266" r:id="rId24"/>
    <p:sldId id="265" r:id="rId25"/>
    <p:sldId id="258" r:id="rId26"/>
    <p:sldId id="262" r:id="rId27"/>
    <p:sldId id="260" r:id="rId28"/>
    <p:sldId id="276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EDEE-CBD4-4BD1-B8BD-5D4AE965AFD1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6731-26D1-4281-93A1-27028DE36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731-26D1-4281-93A1-27028DE365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0446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Анимация\Шалуни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4584509" cy="34383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5445224"/>
            <a:ext cx="8784976" cy="12926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Составила:  Учитель – логопед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Брыткова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«Блинчик»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вырабатывать умение, расслабив мышцы языка, удерживать его широким, распластанным.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немного приоткрыть рот, спокойно положить язык на нижнюю губу и, пошлепывая его губами, произносить звуки 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Удерживать широкий язык в спокойном положении и при открытом рте под счёт от 1 до 5 - 10.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нижнюю губу не следует подворачивать и натягивать на нижние зубы;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должен быть широким, края языка касаются углов рта;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похлопывать язык губами несколько раз на одном выдохе. Следить, чтобы ребенок не задерживал при этом выдыхаемый воздух;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язык расположен в полости рта симметрично.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Одновременно это упражнение способствует выработке направленной воздушной струи.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2" descr="Упражнение - Бли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3240360" cy="294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" descr="C:\Documents and Settings\йцук\Мои документы\логопед\Дыхание, моторика, артикуляция\артикуляция фото\__20549.jpg"/>
          <p:cNvPicPr>
            <a:picLocks noChangeAspect="1" noChangeArrowheads="1"/>
          </p:cNvPicPr>
          <p:nvPr/>
        </p:nvPicPr>
        <p:blipFill>
          <a:blip r:embed="rId3" cstate="print"/>
          <a:srcRect l="18228" t="52203" r="51167" b="4527"/>
          <a:stretch>
            <a:fillRect/>
          </a:stretch>
        </p:blipFill>
        <p:spPr bwMode="auto">
          <a:xfrm>
            <a:off x="3491880" y="3861048"/>
            <a:ext cx="3384375" cy="287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2636912"/>
            <a:ext cx="410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 язычок маме тесто месить и стали они блины печь.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какой у язычка получился блинчик.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Admin\Рабочий стол\РАБОТА\Артикуляционная гимнастика\Моя артикуляционная гимнастика\1 вариант\21.jpg"/>
          <p:cNvPicPr>
            <a:picLocks noChangeAspect="1" noChangeArrowheads="1"/>
          </p:cNvPicPr>
          <p:nvPr/>
        </p:nvPicPr>
        <p:blipFill>
          <a:blip r:embed="rId4" cstate="print"/>
          <a:srcRect l="6000" t="8000" r="4001" b="46667"/>
          <a:stretch>
            <a:fillRect/>
          </a:stretch>
        </p:blipFill>
        <p:spPr bwMode="auto">
          <a:xfrm>
            <a:off x="7092280" y="3284984"/>
            <a:ext cx="1872208" cy="14145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93952" y="5373216"/>
            <a:ext cx="2050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Испекли блинов немножко,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Остудили на окошке.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Есть их будем со сметаной,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Пригласим к обеду маму.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РАБОТА\Артикуляционная гимнастика\Моя артикуляционная гимнастика\1 вариант\19.jpg"/>
          <p:cNvPicPr>
            <a:picLocks noChangeAspect="1" noChangeArrowheads="1"/>
          </p:cNvPicPr>
          <p:nvPr/>
        </p:nvPicPr>
        <p:blipFill>
          <a:blip r:embed="rId2" cstate="print"/>
          <a:srcRect l="12000" t="8000" r="10001" b="32001"/>
          <a:stretch>
            <a:fillRect/>
          </a:stretch>
        </p:blipFill>
        <p:spPr bwMode="auto">
          <a:xfrm>
            <a:off x="7092280" y="3501008"/>
            <a:ext cx="1728192" cy="19940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«Вкусное варенье»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Рисунок 2" descr="C:\Documents and Settings\йцук\Мои документы\логопед\Дыхание, моторика, артикуляция\артикуляция фото\__42884.jpg"/>
          <p:cNvPicPr>
            <a:picLocks noChangeAspect="1" noChangeArrowheads="1"/>
          </p:cNvPicPr>
          <p:nvPr/>
        </p:nvPicPr>
        <p:blipFill>
          <a:blip r:embed="rId3" cstate="print"/>
          <a:srcRect l="18838" t="51184" r="51653" b="5283"/>
          <a:stretch>
            <a:fillRect/>
          </a:stretch>
        </p:blipFill>
        <p:spPr bwMode="auto">
          <a:xfrm>
            <a:off x="3707904" y="3409367"/>
            <a:ext cx="3024336" cy="32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C:\Documents and Settings\йцук\Мои документы\логопед\Дыхание, моторика, артикуляция\артикуляция фото\__42884.jpg"/>
          <p:cNvPicPr>
            <a:picLocks noChangeAspect="1" noChangeArrowheads="1"/>
          </p:cNvPicPr>
          <p:nvPr/>
        </p:nvPicPr>
        <p:blipFill>
          <a:blip r:embed="rId3" cstate="print"/>
          <a:srcRect l="5518" t="4930" r="64098" b="53004"/>
          <a:stretch>
            <a:fillRect/>
          </a:stretch>
        </p:blipFill>
        <p:spPr bwMode="auto">
          <a:xfrm>
            <a:off x="323528" y="3429000"/>
            <a:ext cx="31683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692696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вырабатывать движение передней части языка вверх и положение языка, близкое к форме чашечки, которое он принимает при произнесении звука «Ш».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слегка приоткрыть рот, и широким передним краем языка облизать верхнюю губу, делая движение языком сверху вниз, но не из стороны в сторону.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следить, чтобы работал только язык, а нижняя челюсть не помогала, не «подсаживала» язык наверх;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должен быть широким, а его боковые края касаться углов рта;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если упражнение не получается, то как только язык станет распластанным, шпателем поднять его наверх и завернуть на верхнюю губу.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Необходимо обратить внимание ребенка на активные движения широкого языка. Широкий передний край языка полностью накрывает верхнюю губу, плотно прижимаясь к ней, боковые края языка смыкаются с углами рта, таким образом, язык принимает форму чашечки.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805264"/>
            <a:ext cx="215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Блин мы ели с наслажденьем-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Перепачкались вареньем.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Чтоб варенье с губ убрать,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Ротик нужно облизать.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249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Стали мама с язычком блинчики есть со сметаной и ароматным вкусным вареньем, да все губы испачкали.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губы аккуратно облизать.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504" y="188640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  «Чашечка»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(статическое)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512" y="55971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умении удерживать широкий язь в верхнем положении.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широко раскрыт. Широкий кончик языка поднять вверх. Потянуть его верхним зубам,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касаться их. Боковые края языка прикасаются к верхним коренным зубам. Удерживать язык в таком положении под счет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10. Упражнение выполнить 3—4 раза.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Поел язычок блинчиков с вареньем и решил чаю выпить. Давай покажем, какая у него была красивая чашка.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 l="11980" t="3913" r="4533" b="33662"/>
          <a:stretch>
            <a:fillRect/>
          </a:stretch>
        </p:blipFill>
        <p:spPr bwMode="auto">
          <a:xfrm>
            <a:off x="6156176" y="2663256"/>
            <a:ext cx="2376264" cy="26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56176" y="5733256"/>
            <a:ext cx="2085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Вкусных мы блинов поели,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Выпить чаю захотели.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Чашку с чаем представляем.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__45202"/>
          <p:cNvPicPr>
            <a:picLocks noChangeAspect="1" noChangeArrowheads="1"/>
          </p:cNvPicPr>
          <p:nvPr/>
        </p:nvPicPr>
        <p:blipFill>
          <a:blip r:embed="rId3" cstate="print"/>
          <a:srcRect l="4115" t="15579" r="49175" b="18344"/>
          <a:stretch>
            <a:fillRect/>
          </a:stretch>
        </p:blipFill>
        <p:spPr bwMode="auto">
          <a:xfrm>
            <a:off x="251521" y="1950538"/>
            <a:ext cx="5040560" cy="47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«Чистим зубки»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выработать умение удерживать кончик языка за нижними зубами, активизировать кончик языка.</a:t>
            </a:r>
            <a:r>
              <a:rPr lang="ru-RU" sz="1200" b="1" u="sng" dirty="0" smtClean="0">
                <a:solidFill>
                  <a:srgbClr val="0070C0"/>
                </a:solidFill>
                <a:latin typeface="ZurichCalligraphic"/>
                <a:ea typeface="Times New Roman"/>
                <a:cs typeface="Tahoma"/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улыбнуться, показать зубы, приоткрыть рот и кончиком языка «почистить» нижние зубы, делая сначала движения языком из стороны в сторону, потом снизу вверх.</a:t>
            </a:r>
            <a:r>
              <a:rPr lang="ru-RU" sz="1200" b="1" u="sng" dirty="0" smtClean="0"/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1) губы неподвижны, находятся в положении улыбки;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следить, чтобы язык двигался у десен, а не скользил по верхнему краю зубов;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следить, чтобы при движении снизу вверх язык был широким и начинал движение от корней нижних зубов.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Наиболее распространены следующие трудности: совместные боковые движения языка и нижней челюсти, девиация языка, размашистые, неточные движения языка.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наличии дополнительных движений нижней челюсти внимание ребенка необходимо обратить на недопустимость этого и предложить контролировать отсутствие подвижности рукой. На первых этапах при «выскакивании» языка из-за зубов рекомендуется придерживать кончик языка пальцем.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Рисунок 40" descr="C:\Documents and Settings\йцук\Local Settings\Temporary Internet Files\Content.Word\__19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3565947" cy="30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Documents and Settings\Admin\Рабочий стол\РАБОТА\Артикуляционная гимнастика\Моя артикуляционная гимнастика\1 вариант\10.jpg"/>
          <p:cNvPicPr>
            <a:picLocks noChangeAspect="1" noChangeArrowheads="1"/>
          </p:cNvPicPr>
          <p:nvPr/>
        </p:nvPicPr>
        <p:blipFill>
          <a:blip r:embed="rId3" cstate="print"/>
          <a:srcRect l="10000" t="1333" r="14001" b="25334"/>
          <a:stretch>
            <a:fillRect/>
          </a:stretch>
        </p:blipFill>
        <p:spPr bwMode="auto">
          <a:xfrm>
            <a:off x="7380312" y="3429000"/>
            <a:ext cx="1629999" cy="23592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234888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Попил язычок чаю из своей красивой чашки, а мама ему говорит: «Язычок, пора спать!»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сном язычок пошёл умываться и чистить зубки. Давай и мы с тобой почистим зубки.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6640" y="6165304"/>
            <a:ext cx="229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Зубки нужно чистить дважды: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Каждое утро и вечер каждый.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7" descr="C:\Documents and Settings\йцук\Local Settings\Temporary Internet Files\Content.Word\__19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33295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Бегемотики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269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научить удерживать рот широко открытым. Активизировать круговую мышцу рта и подвижность верхней губы. Научить опускать корень языка и продвигать язык вплотную к зубам.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улыбнуться, широко открыть рот. Расслабленный язык придвинуть вплотную к зубам. Удерживать позицию на счет до 5.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Методические указания: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следить, чтобы губы были растянуты, зубы должны быть видны, корень языка опущен, язык располагается в полости рта симметрично.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29" name="Рисунок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888477" cy="38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РАБОТА\Артикуляционная гимнастика\Моя артикуляционная гимнастика\1 вариант\26.jpg"/>
          <p:cNvPicPr>
            <a:picLocks noChangeAspect="1" noChangeArrowheads="1"/>
          </p:cNvPicPr>
          <p:nvPr/>
        </p:nvPicPr>
        <p:blipFill>
          <a:blip r:embed="rId3" cstate="print"/>
          <a:srcRect l="4000" t="2667" r="4001" b="37625"/>
          <a:stretch>
            <a:fillRect/>
          </a:stretch>
        </p:blipFill>
        <p:spPr bwMode="auto">
          <a:xfrm>
            <a:off x="5508104" y="2420888"/>
            <a:ext cx="2810705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916832"/>
            <a:ext cx="767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пришёл язычок в зоопарк и видит, что в пруду сидит кто-то огромный, как гора, и рот широко открывает.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был бегемот. Давай и мы превратимся в </a:t>
            </a:r>
            <a:r>
              <a:rPr lang="ru-RU" sz="1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будем широко открывать рот.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00506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157192"/>
            <a:ext cx="1869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Рот пошире открываем,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играем: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Широко раскроем ротик,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Как голодный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Закрывать его нельзя,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До пяти считаю я,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потом закроем рот-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Отдыхает бегемот.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Admin\Рабочий стол\РАБОТА\Артикуляционная гимнастика\Моя артикуляционная гимнастика\1 вариант\13.jpg"/>
          <p:cNvPicPr>
            <a:picLocks noChangeAspect="1" noChangeArrowheads="1"/>
          </p:cNvPicPr>
          <p:nvPr/>
        </p:nvPicPr>
        <p:blipFill>
          <a:blip r:embed="rId2" cstate="print"/>
          <a:srcRect l="8000" t="6667" r="4001" b="41334"/>
          <a:stretch>
            <a:fillRect/>
          </a:stretch>
        </p:blipFill>
        <p:spPr bwMode="auto">
          <a:xfrm>
            <a:off x="5436096" y="2348880"/>
            <a:ext cx="3168352" cy="2808312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504" y="620688"/>
            <a:ext cx="88924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круговые мышцы губ.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Губы растянуты в виде улыбки, обна­жая сомкнутые зубы. Удерживать губы в таком положении следует 10—15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дить, чтобы при улыбке губы не подворачивались внутрь.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ZurichCalligraphic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ZurichCalligraphic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92782"/>
            <a:ext cx="4464496" cy="44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2160" y="5445224"/>
            <a:ext cx="1977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Подражаем мы лягушкам: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Тянем губы прямо к ушкам.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 сейчас тяните губки-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увижу ваши зубки.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Мы потянем – перестанем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нисколько не устанем.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55679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Посмотрел язычок на </a:t>
            </a:r>
            <a:r>
              <a:rPr lang="ru-RU" sz="1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только хотел дальше отправиться, услышал: «ква-ква». Это были лягушки.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изобразим, как лягушки улыбаются.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Admin\Рабочий стол\РАБОТА\Артикуляционная гимнастика\Моя артикуляционная гимнастика\1 вариант\14.jpg"/>
          <p:cNvPicPr>
            <a:picLocks noChangeAspect="1" noChangeArrowheads="1"/>
          </p:cNvPicPr>
          <p:nvPr/>
        </p:nvPicPr>
        <p:blipFill>
          <a:blip r:embed="rId2" cstate="print"/>
          <a:srcRect l="8000" t="2667" r="6001" b="26668"/>
          <a:stretch>
            <a:fillRect/>
          </a:stretch>
        </p:blipFill>
        <p:spPr bwMode="auto">
          <a:xfrm>
            <a:off x="5796136" y="2132856"/>
            <a:ext cx="2745814" cy="3384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930" r="12094"/>
          <a:stretch>
            <a:fillRect/>
          </a:stretch>
        </p:blipFill>
        <p:spPr bwMode="auto">
          <a:xfrm>
            <a:off x="251520" y="2276872"/>
            <a:ext cx="5022689" cy="4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Слоник»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805264"/>
            <a:ext cx="1760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Губы «хоботком» тяну.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теперь их отпускаю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84784"/>
            <a:ext cx="476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Идёт язычок дальше. Ой, кто это такой большой, с длинным носом?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это же слон! Давай покажем, какой у слона хобот.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068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круговые мышцы губ.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вытянуть губы трубочкой, зубы сомкнуты. Удерживать губы в таком положении на счет «5» - «10».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Documents and Settings\Admin\Рабочий стол\РАБОТА\Артикуляционная гимнастика\Моя артикуляционная гимнастика\1 вариант\16.jpg"/>
          <p:cNvPicPr>
            <a:picLocks noChangeAspect="1" noChangeArrowheads="1"/>
          </p:cNvPicPr>
          <p:nvPr/>
        </p:nvPicPr>
        <p:blipFill>
          <a:blip r:embed="rId2" cstate="print"/>
          <a:srcRect l="10000" t="2667" r="12001" b="30668"/>
          <a:stretch>
            <a:fillRect/>
          </a:stretch>
        </p:blipFill>
        <p:spPr bwMode="auto">
          <a:xfrm>
            <a:off x="6156176" y="3068960"/>
            <a:ext cx="2695979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89289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«Змейка»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692696"/>
            <a:ext cx="8928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умение удерживать язык узким,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боковые мышцы языка.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приоткрыть рот, обнажить резцы, узкий, прямой язык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сильно высунуть вперед, напрячь и сделать узким. Узкий язык максимально выдвинуть вперед, а затем убрать в глубь рта.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 языка производятся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медленном темпе и выполняются 5 - 6 раз.</a:t>
            </a:r>
            <a:r>
              <a:rPr lang="ru-RU" sz="1200" b="1" u="sng" dirty="0" smtClean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губы растянуты в улыбку без напряжения;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не загибается и не касается губ;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следить, чтобы язык не отклонялся в сторону.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4" descr="http://logoped-consultant.narod.ru/photo0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6771" t="48677" r="34155" b="11516"/>
          <a:stretch>
            <a:fillRect/>
          </a:stretch>
        </p:blipFill>
        <p:spPr bwMode="auto">
          <a:xfrm>
            <a:off x="179512" y="2420888"/>
            <a:ext cx="3744416" cy="423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7944" y="5589240"/>
            <a:ext cx="1828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Подражаем мы змее,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 ней мы будем наравне: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Высунем язык и спрячем,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Только так, а не иначе.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132856"/>
            <a:ext cx="511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Полюбовался  язычок слоном и пошёл к другой клетке.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там никого нет, только длинный резиновый шланг валяется посередине.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вдруг шланг зашевелился и язычок увидел, что это… змея.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изобразим змею.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Documents and Settings\Admin\Рабочий стол\РАБОТА\Артикуляционная гимнастика\Моя артикуляционная гимнастика\1 вариант\15.jpg"/>
          <p:cNvPicPr>
            <a:picLocks noChangeAspect="1" noChangeArrowheads="1"/>
          </p:cNvPicPr>
          <p:nvPr/>
        </p:nvPicPr>
        <p:blipFill>
          <a:blip r:embed="rId2" cstate="print"/>
          <a:srcRect l="4000" t="9333" r="2001" b="33467"/>
          <a:stretch>
            <a:fillRect/>
          </a:stretch>
        </p:blipFill>
        <p:spPr bwMode="auto">
          <a:xfrm>
            <a:off x="5148064" y="2996952"/>
            <a:ext cx="3076705" cy="280831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5008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«Лошадка»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5008" y="620688"/>
            <a:ext cx="89289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укреплять мышцы языка и вырабатывать подъем языка вверх.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показать зубы, приоткрыть рот и пощелкать кончиком языка (как лошадка цокает копытами).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Упражнение сначала выполняется в медленном темпе, потом быстрее.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Нижняя челюсть не должна двигаться; работает только язык.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Следить, чтобы кончик языка не подворачивался внутрь, т.е. чтобы ребенок щелкал языком, а не чмокал.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7" name="Рисунок 27" descr="артикуляционная гимнастика (лошадка)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2260848"/>
            <a:ext cx="3968750" cy="45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5877272"/>
            <a:ext cx="2318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– весёлая лошадка,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Тёмная, как шоколадка.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Язычком пощёлкай громко-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Стук копыт услышишь звонкий.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98884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Понаблюдал язычок за змейкой и пошёл дальше. Видит, лошадка детей катает. Захотел и сам прокатиться: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«Лошадка, покатаешь меня?», а лошадка отвечает: «Конечно!». Сел язычок на лошадку, крикнул «Но!» и поскакал.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 язычок катался на лошадке.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4" y="43933"/>
            <a:ext cx="892899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 «Расчёска»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504" y="476672"/>
            <a:ext cx="86409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продвижение тонкого и широкого языка между зубами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причесывать» зубами язык. Губы в положении улыбки. Зубы плотно сжаты. Кончик языка проталкиваем между сжатыми зубами. Язык становится широким и тонким. Выдвигаем его вперед до предела.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повторить 3—4 раза.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Рисунок 28" descr="C:\Documents and Settings\йцук\Local Settings\Temporary Internet Files\Content.Word\__1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407848" cy="460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2284" y="1268760"/>
            <a:ext cx="8841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Покатался язычок, слез с лошадки и вдруг увидел себя в зеркале: «Ах, какой я стал лохматый! Наверное, очень быстро на лошадке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мчался! Надо причесаться!» Достал язычок расчёску и начал причёсываться.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 он это делал.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РАБОТА\Артикуляционная гимнастика\Моя артикуляционная гимнастика\1 вариант\18.jpg"/>
          <p:cNvPicPr>
            <a:picLocks noChangeAspect="1" noChangeArrowheads="1"/>
          </p:cNvPicPr>
          <p:nvPr/>
        </p:nvPicPr>
        <p:blipFill>
          <a:blip r:embed="rId4" cstate="print"/>
          <a:srcRect l="10000" t="4000" r="20001" b="29334"/>
          <a:stretch>
            <a:fillRect/>
          </a:stretch>
        </p:blipFill>
        <p:spPr bwMode="auto">
          <a:xfrm>
            <a:off x="6228184" y="2420888"/>
            <a:ext cx="1872208" cy="26745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5445224"/>
            <a:ext cx="1946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 волосами я дружу,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Их в порядок привожу.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Благодарна мне причёска.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зовут меня…  (расчёска)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0000" smtClean="0">
                <a:solidFill>
                  <a:srgbClr val="FF0000"/>
                </a:solidFill>
              </a:rPr>
              <a:t>образец</a:t>
            </a:r>
          </a:p>
        </p:txBody>
      </p:sp>
      <p:pic>
        <p:nvPicPr>
          <p:cNvPr id="3075" name="Рисунок 2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Язычок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5661248"/>
          <a:ext cx="864096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 да был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Веселый Язычок.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у тебя есть язычок? Покажи.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Веселого Язычка был домик. Домик очень интересный. Что это за домик? Догадался? Это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рот.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какой интересный дом был у Веселого Язычка. Чтобы Веселый Язычок не выбегал, его дом всегда был закрыт. А чем закрыт домик?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Губами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Покажи, где у тебя губы. Видишь их в зеркале? Но кроме одной дверки, у этого домика есть вторая дверка.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называется эта дверка?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Зубы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Покажи свои зубки. Посмотри на них в зеркало.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3870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РАБОТА\Артикуляционная гимнастика\Моя артикуляционная гимнастика\1 вариант\17.jpg"/>
          <p:cNvPicPr>
            <a:picLocks noChangeAspect="1" noChangeArrowheads="1"/>
          </p:cNvPicPr>
          <p:nvPr/>
        </p:nvPicPr>
        <p:blipFill>
          <a:blip r:embed="rId2" cstate="print"/>
          <a:srcRect l="20000" t="2667" r="18001" b="26668"/>
          <a:stretch>
            <a:fillRect/>
          </a:stretch>
        </p:blipFill>
        <p:spPr bwMode="auto">
          <a:xfrm>
            <a:off x="6516216" y="2060848"/>
            <a:ext cx="1944216" cy="3323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«Часики»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641012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подвижность языка.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улыбнуться, приоткрыть рот, обнажив зубы. Узкий язык просунуть между резцами. Поворачивать язык вправо и влево к уголкам губ.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указания: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следить, чтобы работал только язык, а нижняя челюсть оставалась неподвижной;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движения языка должны быть симметричными;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язык не загибается и не касается губ.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Рисунок 6" descr="C:\Documents and Settings\йцук\Мои документы\логопед\Дыхание, моторика, артикуляция\артикуляция фото\__14970.jpg"/>
          <p:cNvPicPr>
            <a:picLocks noChangeAspect="1" noChangeArrowheads="1"/>
          </p:cNvPicPr>
          <p:nvPr/>
        </p:nvPicPr>
        <p:blipFill>
          <a:blip r:embed="rId3" cstate="print"/>
          <a:srcRect l="2913" t="16299" r="50462" b="17395"/>
          <a:stretch>
            <a:fillRect/>
          </a:stretch>
        </p:blipFill>
        <p:spPr bwMode="auto">
          <a:xfrm>
            <a:off x="251520" y="2636912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988840"/>
            <a:ext cx="700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Привёл язычок себя в порядок и вдруг подумал: «А не пора ли идти домой? Надо узнать который час».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Покажи как работают часики.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517232"/>
            <a:ext cx="1852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Тик-так, тик- так.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Язычок качался так,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Словно маятник часов.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 в часы играть готов?</a:t>
            </a:r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РАБОТА\Артикуляционная гимнастика\Моя артикуляционная гимнастика\1 вариант\29.jpg"/>
          <p:cNvPicPr>
            <a:picLocks noChangeAspect="1" noChangeArrowheads="1"/>
          </p:cNvPicPr>
          <p:nvPr/>
        </p:nvPicPr>
        <p:blipFill>
          <a:blip r:embed="rId2" cstate="print"/>
          <a:srcRect l="9024" t="12000" r="2001" b="42667"/>
          <a:stretch>
            <a:fillRect/>
          </a:stretch>
        </p:blipFill>
        <p:spPr bwMode="auto">
          <a:xfrm>
            <a:off x="6219256" y="2276872"/>
            <a:ext cx="2924744" cy="223524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651"/>
          <a:stretch>
            <a:fillRect/>
          </a:stretch>
        </p:blipFill>
        <p:spPr bwMode="auto">
          <a:xfrm>
            <a:off x="3203848" y="3573016"/>
            <a:ext cx="3024336" cy="310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2273" t="2304" r="2273"/>
          <a:stretch>
            <a:fillRect/>
          </a:stretch>
        </p:blipFill>
        <p:spPr bwMode="auto">
          <a:xfrm>
            <a:off x="107504" y="1772816"/>
            <a:ext cx="3024336" cy="30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692696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круговые мышцы губ.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«раз» - улыбнуться, показать сомкнутые зубки, удерживать губы в таком положении;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счет «два» - сомкнутые губки вытянуть вперед и удерживать в таком положении. Чередовать движения  «лягушка – слоник»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счет «раз – два». Повторить 10 раз.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9704" y="544522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 – лягушка с толстым брюшком,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Два – большой и добрый слон.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Ежедневно на опушке,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Посадив ее в кадушку,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Как под душем, ту лягушку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Поливал из шланга он.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«Лягушка и 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лоник»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556792"/>
            <a:ext cx="420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Жил-был маленький язычок.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него были друзья: лягушка и слоник.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 мы будем превращаться то в лягушку, то в слоника.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7505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«Киска сердится»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548680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подвижность мышц спинки языка.</a:t>
            </a:r>
            <a:endParaRPr kumimoji="0" lang="ru-RU" sz="12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Улыбнуться, открыть 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счет до 8, потом до 10.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Язык в положении «Сердитая киска», прижать его к верхним зубам и почесать в направлении от корня языка к кончику. Повторить 5-6 раз.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Рисунок 4" descr="C:\Documents and Settings\йцук\Мои документы\логопед\Дыхание, моторика, артикуляция\артикуляция фото\__12539.jpg"/>
          <p:cNvPicPr>
            <a:picLocks noChangeAspect="1" noChangeArrowheads="1"/>
          </p:cNvPicPr>
          <p:nvPr/>
        </p:nvPicPr>
        <p:blipFill>
          <a:blip r:embed="rId2" cstate="print"/>
          <a:srcRect l="3167" t="3261" r="65902" b="51983"/>
          <a:stretch>
            <a:fillRect/>
          </a:stretch>
        </p:blipFill>
        <p:spPr bwMode="auto">
          <a:xfrm>
            <a:off x="107504" y="1988840"/>
            <a:ext cx="3528392" cy="329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Documents and Settings\Admin\Рабочий стол\РАБОТА\Артикуляционная гимнастика\Моя артикуляционная гимнастика\1 вариант\9.jpg"/>
          <p:cNvPicPr>
            <a:picLocks noChangeAspect="1" noChangeArrowheads="1"/>
          </p:cNvPicPr>
          <p:nvPr/>
        </p:nvPicPr>
        <p:blipFill>
          <a:blip r:embed="rId3" cstate="print"/>
          <a:srcRect l="8000" t="2667" r="12001" b="34668"/>
          <a:stretch>
            <a:fillRect/>
          </a:stretch>
        </p:blipFill>
        <p:spPr bwMode="auto">
          <a:xfrm>
            <a:off x="6937796" y="2132856"/>
            <a:ext cx="2206203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092280" y="5229200"/>
            <a:ext cx="1693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Выгляни в окошечко-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Там увидишь кошечку.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Кошка спинку выгнула,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Зашипела, прыгнула…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Рассердилась киска-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 подходите близко!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Рисунок 4" descr="C:\Documents and Settings\йцук\Мои документы\логопед\Дыхание, моторика, артикуляция\артикуляция фото\__12539.jpg"/>
          <p:cNvPicPr>
            <a:picLocks noChangeAspect="1" noChangeArrowheads="1"/>
          </p:cNvPicPr>
          <p:nvPr/>
        </p:nvPicPr>
        <p:blipFill>
          <a:blip r:embed="rId2" cstate="print"/>
          <a:srcRect l="19277" t="51089" r="50294" b="3586"/>
          <a:stretch>
            <a:fillRect/>
          </a:stretch>
        </p:blipFill>
        <p:spPr bwMode="auto">
          <a:xfrm>
            <a:off x="3707904" y="3501008"/>
            <a:ext cx="3240360" cy="325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20608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язычка была любимая кошечка.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киска сердилась, то выгибала спинку.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 киска сердилась и выгибала спинку.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  «Парус»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(статическое)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512" y="548680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Растягивать подъязычную связку; развивать умение расслаблять мышцы языка в приподнятом положении.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  широко  раскрыт.   Широкий  кончик языка поставить за верхние зубы на бугорки,  спинку языка немного прогнуть вперед.  Боковые края языка прижать к верхним   коренным   зубам. Удерживать язык в таком положении под счет до 10. Упражнение повторить 2—3 раза.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8478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Возле дома язычка протекал весёлый ручеёк. Язычок решил сделать лодочку с парусом и отправить её в плавание.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Лодочка получилась очень красивая, с розовым парусом.  Давай покажем, какой был парус у лодочки.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7" descr="C:\Documents and Settings\йцук\Мои документы\логопед\Дыхание, моторика, артикуляция\артикуляция фото\__17139.jpg"/>
          <p:cNvPicPr>
            <a:picLocks noChangeAspect="1" noChangeArrowheads="1"/>
          </p:cNvPicPr>
          <p:nvPr/>
        </p:nvPicPr>
        <p:blipFill>
          <a:blip r:embed="rId2" cstate="print"/>
          <a:srcRect l="3166" t="13556" r="50540" b="20608"/>
          <a:stretch>
            <a:fillRect/>
          </a:stretch>
        </p:blipFill>
        <p:spPr bwMode="auto">
          <a:xfrm>
            <a:off x="251520" y="2132856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Documents and Settings\Admin\Рабочий стол\РАБОТА\Артикуляционная гимнастика\Моя артикуляционная гимнастика\1 вариант\11.jpg"/>
          <p:cNvPicPr>
            <a:picLocks noChangeAspect="1" noChangeArrowheads="1"/>
          </p:cNvPicPr>
          <p:nvPr/>
        </p:nvPicPr>
        <p:blipFill>
          <a:blip r:embed="rId3" cstate="print"/>
          <a:srcRect l="4000" t="2667" r="4001" b="28001"/>
          <a:stretch>
            <a:fillRect/>
          </a:stretch>
        </p:blipFill>
        <p:spPr bwMode="auto">
          <a:xfrm>
            <a:off x="6106324" y="2708920"/>
            <a:ext cx="2570132" cy="29053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40152" y="6093296"/>
            <a:ext cx="266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Лодочка под парусом по реке плывёт,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 прогулку лодочка малышей везёт.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504" y="43933"/>
            <a:ext cx="8928992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«Маляр»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512" y="404664"/>
            <a:ext cx="8856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отрабатывать движение языка вверх и его подвижность.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выполнения: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открыть рот и "погладить" кончиком языка нёбо, делая языком движения вперед-назад.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Губы и нижняя челюсть должны быть неподвижны.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Следите, чтобы кончик языка доходил до внутренней поверхности верхних зубов, когда он продвигается вперед, и не высовывался изо рта.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Пустил язычок лодочку в ручеёк, а сам побежал по берегу, чтобы посмотреть, далеко ли она уплывёт.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Вдруг язычок увидел маляра, который ярко-синей краской красил крышу дома.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 маляр крышу красил.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Рисунок 2" descr="C:\Documents and Settings\йцук\Мои документы\логопед\Дыхание, моторика, артикуляция\артикуляция фото\__12415.jpg"/>
          <p:cNvPicPr>
            <a:picLocks noChangeAspect="1" noChangeArrowheads="1"/>
          </p:cNvPicPr>
          <p:nvPr/>
        </p:nvPicPr>
        <p:blipFill>
          <a:blip r:embed="rId2" cstate="print"/>
          <a:srcRect l="4083" t="16640" r="48985" b="16934"/>
          <a:stretch>
            <a:fillRect/>
          </a:stretch>
        </p:blipFill>
        <p:spPr bwMode="auto">
          <a:xfrm>
            <a:off x="251520" y="2276872"/>
            <a:ext cx="4397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Admin\Рабочий стол\РАБОТА\Артикуляционная гимнастика\Моя артикуляционная гимнастика\1 вариант\12.jpg"/>
          <p:cNvPicPr>
            <a:picLocks noChangeAspect="1" noChangeArrowheads="1"/>
          </p:cNvPicPr>
          <p:nvPr/>
        </p:nvPicPr>
        <p:blipFill>
          <a:blip r:embed="rId3" cstate="print"/>
          <a:srcRect l="16000" t="2667" r="18001" b="24001"/>
          <a:stretch>
            <a:fillRect/>
          </a:stretch>
        </p:blipFill>
        <p:spPr bwMode="auto">
          <a:xfrm>
            <a:off x="6444208" y="2492896"/>
            <a:ext cx="1656184" cy="27603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8184" y="5445224"/>
            <a:ext cx="2324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сегодня утром встал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посёлок не узнал: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Каждый столб и каждый дом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Был покрашен маляром.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Если хочешь жить, как в сказке,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Позови на помощь краски!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«Грибок»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7504" y="548680"/>
            <a:ext cx="8928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укреплять мышцы языка, растягивать подъязычную связку.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улыбнуться, приоткрыть рот, присосать язык к небу и не отпуская языка, открывать рот. Губы находятся в положении "улыбки". При повторении упражнения рот надо стараться открывать все шире и все дальше язык в верхнем положении.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указания: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  Когда открывается рот, следить, чтобы губы были не подвижны.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2.  Открывать и закрывать рот, удерживая в верхнем положении под счет от 3-10.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язычок смотрел, как маляр красит заборчик, лодочка с парусом уплыла далеко-далеко. Бросился язычок догонять лодочку. Вдруг в траве что-то мелькнуло. Остановился язычок посмотреть и увидел, что это гриб.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покажем, какой гриб увидел язычок.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228184" y="5805264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берёзой, у дорожки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 растёт на толстой ножке.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Мимо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пройти не сможем,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</a:t>
            </a:r>
            <a:r>
              <a:rPr lang="ru-RU" sz="1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лукошко мы поможем.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 l="7793" t="3393" r="8423" b="31764"/>
          <a:stretch>
            <a:fillRect/>
          </a:stretch>
        </p:blipFill>
        <p:spPr bwMode="auto">
          <a:xfrm>
            <a:off x="5868145" y="2924944"/>
            <a:ext cx="24182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320480" cy="428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Рабочий стол\РАБОТА\Артикуляционная гимнастика\Моя артикуляционная гимнастика\1 вариант\8.jpg"/>
          <p:cNvPicPr>
            <a:picLocks noChangeAspect="1" noChangeArrowheads="1"/>
          </p:cNvPicPr>
          <p:nvPr/>
        </p:nvPicPr>
        <p:blipFill>
          <a:blip r:embed="rId2" cstate="print"/>
          <a:srcRect l="22000" t="1334" r="12001" b="25334"/>
          <a:stretch>
            <a:fillRect/>
          </a:stretch>
        </p:blipFill>
        <p:spPr bwMode="auto">
          <a:xfrm>
            <a:off x="6300192" y="2276872"/>
            <a:ext cx="1944216" cy="324036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641304" cy="45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62068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укреплять мышцы  кончика языка, вырабатывать подъем языка вверх.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улыбнуться, открыть рот, поднять язык вверх. Кончиком языка с силой "ударять" по бугоркам (альвеолам) за верхними зубами и произносить звуки: "Д-Д-Д..." Выполнять 10-20 секунд сначала медленно, затем увеличивая темп. Следить, чтобы работал только кончик языка, а сам язык не прыгал.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88569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«Дятел»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5877272"/>
            <a:ext cx="2080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Дятел на стволе сидит,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Клювом по нему стучит.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Стук да стук, стук да стук-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Раздаётся громкий звук.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Насобирал язычок полную корзинку грибов и вдруг слышит кто-то стучит.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Поднял голову вверх, а это дятел сидит на сосне и стучит по стволу клювом.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изобразим, как стучит дятел.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«Комарик»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569005"/>
            <a:ext cx="88569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вызывание звука [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 по подражанию.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Рот открыть. Язык в виде чашечки поднять вверх, боковые края прижать к коренным зубам. Передний край должен быть свободен. Посередине языка пустить воздушную струю, подключить голос, произнося с силой: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дзззз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рекомендации: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упражнения «Холодный ветер» просят ребенка «включить» свой голос. Тактильно-вибрационный контроль осуществляется рукой ребенка, расположенной на гортани. Ребенок должен ощутить вибрацию гортани.  Кисть на гортани ощущает вибрацию голосовых связок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41444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Послушал язычок, как дятел стучит и дальше пошёл. 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кто-то тонко запищал над его ухом и язычок почувствовал, что кто-то укусил его за брюшко. «Ах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ты, злой, проворный комарик!» - закричал язычок и стал ловить комара.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покажем, как звенел злой комар.</a:t>
            </a:r>
            <a:endParaRPr kumimoji="0" lang="ru-RU" sz="1200" b="0" i="1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57" t="1904" r="2857" b="37164"/>
          <a:stretch>
            <a:fillRect/>
          </a:stretch>
        </p:blipFill>
        <p:spPr bwMode="auto">
          <a:xfrm>
            <a:off x="6300192" y="3140968"/>
            <a:ext cx="2040977" cy="197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16" y="5589240"/>
            <a:ext cx="223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Прилетает по ночам,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 даёт заснуть он нам: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Зло звенит, над ухом вьётся,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Только в руки не даётся.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9098" t="28996" r="6369" b="48588"/>
          <a:stretch>
            <a:fillRect/>
          </a:stretch>
        </p:blipFill>
        <p:spPr bwMode="auto">
          <a:xfrm>
            <a:off x="395536" y="2636912"/>
            <a:ext cx="453650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5009" y="116632"/>
            <a:ext cx="892899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«Гармошка»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548680"/>
            <a:ext cx="88924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укреплять мышцы языка, растягивать подъязычную связку (уздечку).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улыбнуться, приоткрыть рот, приклеить язык к небу и, не опуская языка, закрывать и открывать рот (как растягиваются меха гармошки, так растягивается подъязычная уздечка). Губы находятся в положении улыбки. При повторении упражнения надо стараться открывать рот всё шире и всё дольше удерживать язык в верхнем положении.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Следить, чтобы при открывании рта губы были неподвижны.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Открывать и закрывать рот, удерживая его в каждом положении под счёт от трёх до десяти.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Следить, чтобы при открывании рта не провисала одна из сторон языка.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 descr="C:\Documents and Settings\Admin\Рабочий стол\РАБОТА\Артикуляционная гимнастика\Моя артикуляционная гимнастика\1 вариант\6.jpg"/>
          <p:cNvPicPr>
            <a:picLocks noChangeAspect="1" noChangeArrowheads="1"/>
          </p:cNvPicPr>
          <p:nvPr/>
        </p:nvPicPr>
        <p:blipFill>
          <a:blip r:embed="rId2" cstate="print"/>
          <a:srcRect l="4000" t="9333" r="4001" b="42667"/>
          <a:stretch>
            <a:fillRect/>
          </a:stretch>
        </p:blipFill>
        <p:spPr bwMode="auto">
          <a:xfrm>
            <a:off x="5580112" y="3068960"/>
            <a:ext cx="2760307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5" y="2060848"/>
            <a:ext cx="903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поймал язычок комарика и грустный пошёл дальше. Вдруг он услышал весёлые звуки гармошки. «Интересно, кто это играет? Пойду, посмотрю!» – подумал язычок и побежал на полянку. Видит, заяц на пеньке сидит и на гармошке весёлые песенки наигрывает. Давай и мы сыграем на гармошке.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5517232"/>
            <a:ext cx="2073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Ну-ка, рот пошире, крошки.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Поиграем на гармошке!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Язычок не отпускаем,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Только ротик открываем.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Нам нетрудно повторять!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394" t="3394" r="3260" b="3260"/>
          <a:stretch>
            <a:fillRect/>
          </a:stretch>
        </p:blipFill>
        <p:spPr bwMode="auto">
          <a:xfrm>
            <a:off x="179512" y="2731040"/>
            <a:ext cx="4248472" cy="398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Admin\Рабочий стол\РАБОТА\Артикуляционная гимнастика\Моя артикуляционная гимнастика\1 вариант\4.jpg"/>
          <p:cNvPicPr>
            <a:picLocks noChangeAspect="1" noChangeArrowheads="1"/>
          </p:cNvPicPr>
          <p:nvPr/>
        </p:nvPicPr>
        <p:blipFill>
          <a:blip r:embed="rId2" cstate="print"/>
          <a:srcRect l="4000" t="9333" r="2001" b="46667"/>
          <a:stretch>
            <a:fillRect/>
          </a:stretch>
        </p:blipFill>
        <p:spPr bwMode="auto">
          <a:xfrm>
            <a:off x="5148064" y="2420888"/>
            <a:ext cx="3589489" cy="252028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7504" y="116632"/>
            <a:ext cx="885698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«Заведи мотор»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504" y="620688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вырабатывать подвижность кончика языка.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широко раскрыть, поднять язык вверх. Язык с силой ударяет в бугорки, находящиеся за верх ними зубами; ребенок при этом произносит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дын-дын-дын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(сначала медленно, потом быстрее). Упражнение проводится в течение 15—20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Рисунок 2" descr="C:\Documents and Settings\йцук\Мои документы\логопед\Дыхание, моторика, артикуляция\артикуляция фото\__55763.jpg"/>
          <p:cNvPicPr>
            <a:picLocks noChangeAspect="1" noChangeArrowheads="1"/>
          </p:cNvPicPr>
          <p:nvPr/>
        </p:nvPicPr>
        <p:blipFill>
          <a:blip r:embed="rId3" cstate="print"/>
          <a:srcRect l="2336" t="12201" r="46263" b="15094"/>
          <a:stretch>
            <a:fillRect/>
          </a:stretch>
        </p:blipFill>
        <p:spPr bwMode="auto">
          <a:xfrm>
            <a:off x="467544" y="2060848"/>
            <a:ext cx="4032448" cy="4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0152" y="5517232"/>
            <a:ext cx="2239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 шоссе машина мчит,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все стороны рычит.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 рулём лихой шофёр,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Дын-дын-дын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»- гудит мотор.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412776"/>
            <a:ext cx="859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Сыграл зайчик свою весёлую песенку и говорит язычку: «Помоги мне завести мотор в машине, а я тебе за это дам порулить!»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стал язычок помогать зайцу мотор заводить. Давай и мы попробуем завести моторчик.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064" t="3527" r="1064" b="5528"/>
          <a:stretch>
            <a:fillRect/>
          </a:stretch>
        </p:blipFill>
        <p:spPr bwMode="auto">
          <a:xfrm>
            <a:off x="826624" y="620688"/>
            <a:ext cx="755043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7504" y="227637"/>
            <a:ext cx="8856984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этом  домике  дружок,  живёт  веселый  язычок!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Рабочий стол\РАБОТА\Артикуляционная гимнастика\Новая папка\27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984443" cy="648072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0" y="332656"/>
            <a:ext cx="5004048" cy="62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63882" t="33518" r="6458" b="47537"/>
          <a:stretch>
            <a:fillRect/>
          </a:stretch>
        </p:blipFill>
        <p:spPr bwMode="auto">
          <a:xfrm>
            <a:off x="179512" y="2564904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3933"/>
            <a:ext cx="885698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79512" y="456347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мышцы языка.</a:t>
            </a:r>
            <a:endParaRPr kumimoji="0" lang="ru-RU" sz="1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Губы сомкнуты. Напряженный кончик языка движется между губами и зубами, делая круговые движения как бы вокруг губ, но с внутренней стороны рта. Движения выполняются сначала в одном направлении (по часовой стрелке) - 5—6 кругов, затем в другом направлении (против часовой стрелки)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5—6 кругов. Скорость движения языка можно менять.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Удерживать в таком положении в течение 5 секунд.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указания: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рот при этом закрыт.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5517232"/>
            <a:ext cx="1971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 меня в иголках шёрстка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в норе запасов горстка.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Лучше ты меня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трожь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– колючий серый ёж!</a:t>
            </a:r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РАБОТА\Артикуляционная гимнастика\Моя артикуляционная гимнастика\1 вариант\25.jpg"/>
          <p:cNvPicPr>
            <a:picLocks noChangeAspect="1" noChangeArrowheads="1"/>
          </p:cNvPicPr>
          <p:nvPr/>
        </p:nvPicPr>
        <p:blipFill>
          <a:blip r:embed="rId3" cstate="print"/>
          <a:srcRect l="12000" t="2001" r="8001" b="30000"/>
          <a:stretch>
            <a:fillRect/>
          </a:stretch>
        </p:blipFill>
        <p:spPr bwMode="auto">
          <a:xfrm>
            <a:off x="6084168" y="2564904"/>
            <a:ext cx="2089643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008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Увидел язычок, что погода хорошая и побежал гулять во двор. только сошёл с крылечка, как услышал, что в травке кто-то шуршит.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Присмотрелся язычок повнимательнее: из травы иголки торчат. Это был ёжик.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бегал в траве по кругу: то в одну сторону, то в другую.  Давай покажем, как бегал ёжик.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Губы сомкнуты. Напряженный кончик языка упирается то в одну, то в другую щеку,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будто там мячик. Удерживать в таком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положении в течение 5 секунд.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при этом закрыт.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Посмотрел язычок по сторонам, увидел, что ребята в футбол играют. И захотел присоединиться к ним.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и мы вместе с ними поиграем в футбол.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Рисунок 5" descr="C:\Documents and Settings\йцук\Мои документы\логопед\Дыхание, моторика, артикуляция\артикуляция фото\__12787.jpg"/>
          <p:cNvPicPr>
            <a:picLocks noChangeAspect="1" noChangeArrowheads="1"/>
          </p:cNvPicPr>
          <p:nvPr/>
        </p:nvPicPr>
        <p:blipFill>
          <a:blip r:embed="rId2" cstate="print"/>
          <a:srcRect l="2258" t="16137" r="50992" b="17029"/>
          <a:stretch>
            <a:fillRect/>
          </a:stretch>
        </p:blipFill>
        <p:spPr bwMode="auto">
          <a:xfrm>
            <a:off x="251520" y="1916832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5" descr="C:\Documents and Settings\йцук\Мои документы\логопед\Дыхание, моторика, артикуляция\артикуляция фото\__12787.jpg"/>
          <p:cNvPicPr>
            <a:picLocks noChangeAspect="1" noChangeArrowheads="1"/>
          </p:cNvPicPr>
          <p:nvPr/>
        </p:nvPicPr>
        <p:blipFill>
          <a:blip r:embed="rId2" cstate="print"/>
          <a:srcRect l="53110" t="15041" r="2940" b="7317"/>
          <a:stretch>
            <a:fillRect/>
          </a:stretch>
        </p:blipFill>
        <p:spPr bwMode="auto">
          <a:xfrm>
            <a:off x="5868144" y="2204864"/>
            <a:ext cx="2736304" cy="32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 «Футбол»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5661248"/>
            <a:ext cx="220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дворе народ толпится.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Там идёт футбольный матч.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вратарь наш Генка Спицын,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Пропустить не должен мяч.</a:t>
            </a:r>
          </a:p>
          <a:p>
            <a:pPr algn="ct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АБОТА\Артикуляционная гимнастика\Моя артикуляционная гимнастика\1 вариант\22.1.jpg"/>
          <p:cNvPicPr>
            <a:picLocks noChangeAspect="1" noChangeArrowheads="1"/>
          </p:cNvPicPr>
          <p:nvPr/>
        </p:nvPicPr>
        <p:blipFill>
          <a:blip r:embed="rId2" cstate="print"/>
          <a:srcRect l="16000" t="1842" r="6001" b="30159"/>
          <a:stretch>
            <a:fillRect/>
          </a:stretch>
        </p:blipFill>
        <p:spPr bwMode="auto">
          <a:xfrm>
            <a:off x="6804248" y="1988840"/>
            <a:ext cx="2232248" cy="305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«Качели»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0688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вырабатывать умение поднимать язык вверх. Развивать точность и активность кончика языка, умение быстро менять положение языка.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широкий язык загнуть за нижние зубы   на счет «раз». На счет «два» загнуть язык за верхние зубы.</a:t>
            </a:r>
            <a:r>
              <a:rPr lang="ru-RU" sz="1200" b="1" u="sng" dirty="0" smtClean="0"/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следить, чтобы работал только язык, а нижняя челюсть и губы оставались неподвижными;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должен оставаться широким;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следить, чтобы при подъеме языка вверх нижняя губа не поддерживала язык.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Рисунок 22" descr="C:\Documents and Settings\йцук\Local Settings\Temporary Internet Files\Content.Word\__10048.jpg"/>
          <p:cNvPicPr>
            <a:picLocks noChangeAspect="1" noChangeArrowheads="1"/>
          </p:cNvPicPr>
          <p:nvPr/>
        </p:nvPicPr>
        <p:blipFill>
          <a:blip r:embed="rId3" cstate="print"/>
          <a:srcRect t="2496" b="2641"/>
          <a:stretch>
            <a:fillRect/>
          </a:stretch>
        </p:blipFill>
        <p:spPr bwMode="auto">
          <a:xfrm>
            <a:off x="107504" y="2348880"/>
            <a:ext cx="3312368" cy="30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25" descr="C:\Documents and Settings\йцук\Local Settings\Temporary Internet Files\Content.Word\__10048.jpg"/>
          <p:cNvPicPr>
            <a:picLocks noChangeAspect="1" noChangeArrowheads="1"/>
          </p:cNvPicPr>
          <p:nvPr/>
        </p:nvPicPr>
        <p:blipFill>
          <a:blip r:embed="rId4" cstate="print"/>
          <a:srcRect t="7489"/>
          <a:stretch>
            <a:fillRect/>
          </a:stretch>
        </p:blipFill>
        <p:spPr bwMode="auto">
          <a:xfrm>
            <a:off x="3563888" y="3861048"/>
            <a:ext cx="3096344" cy="281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48264" y="5445224"/>
            <a:ext cx="196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Сели дети на качели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взлетели выше ели.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Даже солнышка коснулись,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потом назад вернулись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618" y="2780928"/>
            <a:ext cx="278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футбола захотелось язычку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качелях покачаться: вверх- вниз!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Весело качаться  с язычком на качелях!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3" descr="C:\Documents and Settings\йцук\Мои документы\логопед\Дыхание, моторика, артикуляция\артикуляция фото\__66342.jpg"/>
          <p:cNvPicPr>
            <a:picLocks noChangeAspect="1" noChangeArrowheads="1"/>
          </p:cNvPicPr>
          <p:nvPr/>
        </p:nvPicPr>
        <p:blipFill>
          <a:blip r:embed="rId2" cstate="print"/>
          <a:srcRect l="55121" t="16755" r="3351" b="20000"/>
          <a:stretch>
            <a:fillRect/>
          </a:stretch>
        </p:blipFill>
        <p:spPr bwMode="auto">
          <a:xfrm>
            <a:off x="5940152" y="2924850"/>
            <a:ext cx="2951952" cy="29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«Индюк»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548680"/>
            <a:ext cx="903649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вырабатывать подъем языка вверх, подвижность его передней части.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приоткрыть рот, положить язык на верхнюю губу и производить движения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широким передним краем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 по верхней губе вперед и назад, стараясь не отрывать язык от губы - как бы поглаживать ее.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производить медленные движения, потом убыстрить темп и добавить голос, пока не послышится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бл-бл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(как индюк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болбочет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Следить, чтобы язык был широким и не сужался.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Следить, чтобы движения языком были вперед-назад, а не из стороны в сторону.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Язык должен "облизывать" верхнюю губу, а не выбрасываться вперед.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  язычок с качелей и вдруг увидел грозного сердитого индюка. Индюк стоял посреди двора и страшно ругался.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 покажем, как ругался индюк.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" descr="C:\Documents and Settings\йцук\Мои документы\логопед\Дыхание, моторика, артикуляция\артикуляция фото\__66342.jpg"/>
          <p:cNvPicPr>
            <a:picLocks noChangeAspect="1" noChangeArrowheads="1"/>
          </p:cNvPicPr>
          <p:nvPr/>
        </p:nvPicPr>
        <p:blipFill>
          <a:blip r:embed="rId2" cstate="print"/>
          <a:srcRect l="3795" t="15675" r="50221" b="18863"/>
          <a:stretch>
            <a:fillRect/>
          </a:stretch>
        </p:blipFill>
        <p:spPr bwMode="auto">
          <a:xfrm>
            <a:off x="179512" y="2771931"/>
            <a:ext cx="4896544" cy="39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00192" y="6021288"/>
            <a:ext cx="189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– индюк «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алды-балда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Разбегайтесь кто куда.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РАБОТА\Артикуляционная гимнастика\Моя артикуляционная гимнастика\1 вариант\28.jpg"/>
          <p:cNvPicPr>
            <a:picLocks noChangeAspect="1" noChangeArrowheads="1"/>
          </p:cNvPicPr>
          <p:nvPr/>
        </p:nvPicPr>
        <p:blipFill>
          <a:blip r:embed="rId2" cstate="print"/>
          <a:srcRect l="4000" t="6667" r="4001" b="44001"/>
          <a:stretch>
            <a:fillRect/>
          </a:stretch>
        </p:blipFill>
        <p:spPr bwMode="auto">
          <a:xfrm>
            <a:off x="6588224" y="2492896"/>
            <a:ext cx="2304256" cy="1853423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5008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«Месим тесто»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504" y="764704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мышцы кончика языка.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открыть рот, покусать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 зубами – «та-та-та»,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пошлепать губами –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пя-пя-пя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закусить  язык зубами и протаскивать его сквозь зубы с усилием.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869160"/>
            <a:ext cx="2150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Тесто мнём, мнём, мнём,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Тесто жмём, жмём, жмём,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После скалку мы возьмём,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Тесто тонко раскатаем,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Выпекать пирог поставим.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 пора ли вынимать?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41277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Испугался язычок и убежал домой к маме.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доме пахло чем-то вкусным: это мама готовила тесто для блинов и пирогов. Язычок стал ей помогать месить тесто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скалкой его раскатывать. 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 мы поможем язычку.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288" t="54694" r="5884" b="21139"/>
          <a:stretch>
            <a:fillRect/>
          </a:stretch>
        </p:blipFill>
        <p:spPr bwMode="auto">
          <a:xfrm>
            <a:off x="3347864" y="3429000"/>
            <a:ext cx="3168352" cy="317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7288" t="28528" r="5884" b="47850"/>
          <a:stretch>
            <a:fillRect/>
          </a:stretch>
        </p:blipFill>
        <p:spPr bwMode="auto">
          <a:xfrm>
            <a:off x="107504" y="1844824"/>
            <a:ext cx="30888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2883</Words>
  <Application>Microsoft Office PowerPoint</Application>
  <PresentationFormat>Экран (4:3)</PresentationFormat>
  <Paragraphs>296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ZurichCalligraphic</vt:lpstr>
      <vt:lpstr>Тема Office</vt:lpstr>
      <vt:lpstr>Презентация PowerPoint</vt:lpstr>
      <vt:lpstr>образец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Игнатова</dc:creator>
  <cp:lastModifiedBy>user</cp:lastModifiedBy>
  <cp:revision>115</cp:revision>
  <dcterms:created xsi:type="dcterms:W3CDTF">2012-08-10T08:51:09Z</dcterms:created>
  <dcterms:modified xsi:type="dcterms:W3CDTF">2024-02-18T08:33:29Z</dcterms:modified>
</cp:coreProperties>
</file>