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309" r:id="rId2"/>
    <p:sldId id="310" r:id="rId3"/>
    <p:sldId id="298" r:id="rId4"/>
    <p:sldId id="296" r:id="rId5"/>
    <p:sldId id="279" r:id="rId6"/>
    <p:sldId id="256" r:id="rId7"/>
    <p:sldId id="273" r:id="rId8"/>
    <p:sldId id="257" r:id="rId9"/>
    <p:sldId id="271" r:id="rId10"/>
    <p:sldId id="261" r:id="rId11"/>
    <p:sldId id="264" r:id="rId12"/>
    <p:sldId id="291" r:id="rId13"/>
    <p:sldId id="267" r:id="rId14"/>
    <p:sldId id="268" r:id="rId15"/>
    <p:sldId id="283" r:id="rId16"/>
    <p:sldId id="269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0EDEE-CBD4-4BD1-B8BD-5D4AE965AFD1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6731-26D1-4281-93A1-27028DE36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6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6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3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6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0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78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3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D07060-962A-42A5-A249-164D4EEEDDDC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9D3A3A-D47E-4DDF-8282-BC3C6CF66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7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4587745"/>
            <a:ext cx="6798736" cy="1347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ЧИСТОГОВОРОК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Учитель-логопед: </a:t>
            </a:r>
            <a:r>
              <a:rPr lang="ru-RU" sz="1800" b="1" dirty="0" err="1" smtClean="0">
                <a:solidFill>
                  <a:schemeClr val="tx1"/>
                </a:solidFill>
              </a:rPr>
              <a:t>Брыткова</a:t>
            </a:r>
            <a:r>
              <a:rPr lang="ru-RU" sz="1800" b="1" dirty="0" smtClean="0">
                <a:solidFill>
                  <a:schemeClr val="tx1"/>
                </a:solidFill>
              </a:rPr>
              <a:t> Т.Н.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gas-kvas.com/uploads/posts/2023-02/1676671287_gas-kvas-com-p-detskii-risunok-pokrovskaya-yarmarka-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367240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676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504" y="188640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  «Чашечка»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(статическое)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512" y="55971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умении удерживать широкий язь в верхнем положении.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широко раскрыт. Широкий кончик языка поднять вверх. Потянуть его верхним зубам,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касаться их. Боковые края языка прикасаются к верхним коренным зубам. Удерживать язык в таком положении под счет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10. Упражнение выполнить 3—4 раза.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Поел язычок блинчиков с вареньем и решил чаю выпить. Давай покажем, какая у него была красивая чашка.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 l="11980" t="3913" r="4533" b="33662"/>
          <a:stretch>
            <a:fillRect/>
          </a:stretch>
        </p:blipFill>
        <p:spPr bwMode="auto">
          <a:xfrm>
            <a:off x="6156176" y="2663256"/>
            <a:ext cx="2376264" cy="266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56176" y="5733256"/>
            <a:ext cx="2085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Вкусных мы блинов поели,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Выпить чаю захотели.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Чашку с чаем представляем.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__45202"/>
          <p:cNvPicPr>
            <a:picLocks noChangeAspect="1" noChangeArrowheads="1"/>
          </p:cNvPicPr>
          <p:nvPr/>
        </p:nvPicPr>
        <p:blipFill>
          <a:blip r:embed="rId3" cstate="print"/>
          <a:srcRect l="4115" t="15579" r="49175" b="18344"/>
          <a:stretch>
            <a:fillRect/>
          </a:stretch>
        </p:blipFill>
        <p:spPr bwMode="auto">
          <a:xfrm>
            <a:off x="251521" y="1950538"/>
            <a:ext cx="5040560" cy="471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«Чистим зубки»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выработать умение удерживать кончик языка за нижними зубами, активизировать кончик языка.</a:t>
            </a:r>
            <a:r>
              <a:rPr lang="ru-RU" sz="1200" b="1" u="sng" dirty="0" smtClean="0">
                <a:solidFill>
                  <a:srgbClr val="0070C0"/>
                </a:solidFill>
                <a:latin typeface="ZurichCalligraphic"/>
                <a:ea typeface="Times New Roman"/>
                <a:cs typeface="Tahoma"/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улыбнуться, показать зубы, приоткрыть рот и кончиком языка «почистить» нижние зубы, делая сначала движения языком из стороны в сторону, потом снизу вверх.</a:t>
            </a:r>
            <a:r>
              <a:rPr lang="ru-RU" sz="1200" b="1" u="sng" dirty="0" smtClean="0"/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1) губы неподвижны, находятся в положении улыбки;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следить, чтобы язык двигался у десен, а не скользил по верхнему краю зубов;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следить, чтобы при движении снизу вверх язык был широким и начинал движение от корней нижних зубов.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Наиболее распространены следующие трудности: совместные боковые движения языка и нижней челюсти, девиация языка, размашистые, неточные движения языка.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наличии дополнительных движений нижней челюсти внимание ребенка необходимо обратить на недопустимость этого и предложить контролировать отсутствие подвижности рукой. На первых этапах при «выскакивании» языка из-за зубов рекомендуется придерживать кончик языка пальцем.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Рисунок 40" descr="C:\Documents and Settings\йцук\Local Settings\Temporary Internet Files\Content.Word\__19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3565947" cy="303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Documents and Settings\Admin\Рабочий стол\РАБОТА\Артикуляционная гимнастика\Моя артикуляционная гимнастика\1 вариант\10.jpg"/>
          <p:cNvPicPr>
            <a:picLocks noChangeAspect="1" noChangeArrowheads="1"/>
          </p:cNvPicPr>
          <p:nvPr/>
        </p:nvPicPr>
        <p:blipFill>
          <a:blip r:embed="rId3" cstate="print"/>
          <a:srcRect l="10000" t="1333" r="14001" b="25334"/>
          <a:stretch>
            <a:fillRect/>
          </a:stretch>
        </p:blipFill>
        <p:spPr bwMode="auto">
          <a:xfrm>
            <a:off x="7380312" y="3429000"/>
            <a:ext cx="1629999" cy="23592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9512" y="234888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Попил язычок чаю из своей красивой чашки, а мама ему говорит: «Язычок, пора спать!»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сном язычок пошёл умываться и чистить зубки. Давай и мы с тобой почистим зубки.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6640" y="6165304"/>
            <a:ext cx="229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Зубки нужно чистить дважды: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Каждое утро и вечер каждый.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7" descr="C:\Documents and Settings\йцук\Local Settings\Temporary Internet Files\Content.Word\__19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852936"/>
            <a:ext cx="332958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Бегемотики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9269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научить удерживать рот широко открытым. Активизировать круговую мышцу рта и подвижность верхней губы. Научить опускать корень языка и продвигать язык вплотную к зубам.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улыбнуться, широко открыть рот. Расслабленный язык придвинуть вплотную к зубам. Удерживать позицию на счет до 5.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Методические указания: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следить, чтобы губы были растянуты, зубы должны быть видны, корень языка опущен, язык располагается в полости рта симметрично.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29" name="Рисунок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888477" cy="388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РАБОТА\Артикуляционная гимнастика\Моя артикуляционная гимнастика\1 вариант\26.jpg"/>
          <p:cNvPicPr>
            <a:picLocks noChangeAspect="1" noChangeArrowheads="1"/>
          </p:cNvPicPr>
          <p:nvPr/>
        </p:nvPicPr>
        <p:blipFill>
          <a:blip r:embed="rId3" cstate="print"/>
          <a:srcRect l="4000" t="2667" r="4001" b="37625"/>
          <a:stretch>
            <a:fillRect/>
          </a:stretch>
        </p:blipFill>
        <p:spPr bwMode="auto">
          <a:xfrm>
            <a:off x="5508104" y="2420888"/>
            <a:ext cx="2810705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916832"/>
            <a:ext cx="767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пришёл язычок в зоопарк и видит, что в пруду сидит кто-то огромный, как гора, и рот широко открывает.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был бегемот. Давай и мы превратимся в </a:t>
            </a:r>
            <a:r>
              <a:rPr lang="ru-RU" sz="1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будем широко открывать рот.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400506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157192"/>
            <a:ext cx="18695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Рот пошире открываем,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играем: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Широко раскроем ротик,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Как голодный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бегемотик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Закрывать его нельзя,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До пяти считаю я,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потом закроем рот-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Отдыхает бегемот.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Admin\Рабочий стол\РАБОТА\Артикуляционная гимнастика\Моя артикуляционная гимнастика\1 вариант\13.jpg"/>
          <p:cNvPicPr>
            <a:picLocks noChangeAspect="1" noChangeArrowheads="1"/>
          </p:cNvPicPr>
          <p:nvPr/>
        </p:nvPicPr>
        <p:blipFill>
          <a:blip r:embed="rId2" cstate="print"/>
          <a:srcRect l="8000" t="6667" r="4001" b="41334"/>
          <a:stretch>
            <a:fillRect/>
          </a:stretch>
        </p:blipFill>
        <p:spPr bwMode="auto">
          <a:xfrm>
            <a:off x="5436096" y="2348880"/>
            <a:ext cx="3168352" cy="2808312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7504" y="620688"/>
            <a:ext cx="88924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круговые мышцы губ.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Губы растянуты в виде улыбки, обна­жая сомкнутые зубы. Удерживать губы в таком положении следует 10—15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дить, чтобы при улыбке губы не подворачивались внутрь.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ZurichCalligraphic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ZurichCalligraphic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92782"/>
            <a:ext cx="4464496" cy="44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2160" y="5445224"/>
            <a:ext cx="1977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Подражаем мы лягушкам: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Тянем губы прямо к ушкам.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 сейчас тяните губки-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увижу ваши зубки.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Мы потянем – перестанем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нисколько не устанем.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55679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Посмотрел язычок на </a:t>
            </a:r>
            <a:r>
              <a:rPr lang="ru-RU" sz="1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бегемотиков</a:t>
            </a: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только хотел дальше отправиться, услышал: «ква-ква». Это были лягушки.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изобразим, как лягушки улыбаются.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Admin\Рабочий стол\РАБОТА\Артикуляционная гимнастика\Моя артикуляционная гимнастика\1 вариант\14.jpg"/>
          <p:cNvPicPr>
            <a:picLocks noChangeAspect="1" noChangeArrowheads="1"/>
          </p:cNvPicPr>
          <p:nvPr/>
        </p:nvPicPr>
        <p:blipFill>
          <a:blip r:embed="rId2" cstate="print"/>
          <a:srcRect l="8000" t="2667" r="6001" b="26668"/>
          <a:stretch>
            <a:fillRect/>
          </a:stretch>
        </p:blipFill>
        <p:spPr bwMode="auto">
          <a:xfrm>
            <a:off x="5796136" y="2132856"/>
            <a:ext cx="2745814" cy="3384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930" r="12094"/>
          <a:stretch>
            <a:fillRect/>
          </a:stretch>
        </p:blipFill>
        <p:spPr bwMode="auto">
          <a:xfrm>
            <a:off x="251520" y="2276872"/>
            <a:ext cx="5022689" cy="433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Слоник»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805264"/>
            <a:ext cx="1760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Губы «хоботком» тяну.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теперь их отпускаю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на место возвращаю.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484784"/>
            <a:ext cx="476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Идёт язычок дальше. Ой, кто это такой большой, с длинным носом?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это же слон! Давай покажем, какой у слона хобот.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2068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 е л ь: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круговые мышцы губ.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вытянуть губы трубочкой, зубы сомкнуты. Удерживать губы в таком положении на счет «5» - «10».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:\Documents and Settings\Admin\Рабочий стол\РАБОТА\Артикуляционная гимнастика\Моя артикуляционная гимнастика\1 вариант\15.jpg"/>
          <p:cNvPicPr>
            <a:picLocks noChangeAspect="1" noChangeArrowheads="1"/>
          </p:cNvPicPr>
          <p:nvPr/>
        </p:nvPicPr>
        <p:blipFill>
          <a:blip r:embed="rId2" cstate="print"/>
          <a:srcRect l="4000" t="9333" r="2001" b="33467"/>
          <a:stretch>
            <a:fillRect/>
          </a:stretch>
        </p:blipFill>
        <p:spPr bwMode="auto">
          <a:xfrm>
            <a:off x="5148064" y="2996952"/>
            <a:ext cx="3076705" cy="2808312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5008" y="116632"/>
            <a:ext cx="8928992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«Лошадка»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5008" y="620688"/>
            <a:ext cx="89289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укреплять мышцы языка и вырабатывать подъем языка вверх.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улыбнуться, показать зубы, приоткрыть рот и пощелкать кончиком языка (как лошадка цокает копытами).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Упражнение сначала выполняется в медленном темпе, потом быстрее.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Нижняя челюсть не должна двигаться; работает только язык.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Следить, чтобы кончик языка не подворачивался внутрь, т.е. чтобы ребенок щелкал языком, а не чмокал.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ZurichCalligraphic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7" name="Рисунок 27" descr="артикуляционная гимнастика (лошадка)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2260848"/>
            <a:ext cx="3968750" cy="45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5877272"/>
            <a:ext cx="2318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– весёлая лошадка,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Тёмная, как шоколадка.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Язычком пощёлкай громко-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Стук копыт услышишь звонкий.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98884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Понаблюдал язычок за змейкой и пошёл дальше. Видит, лошадка детей катает. Захотел и сам прокатиться: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«Лошадка, покатаешь меня?», а лошадка отвечает: «Конечно!». Сел язычок на лошадку, крикнул «Но!» и поскакал.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Давай покажем, как язычок катался на лошадке.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Admin\Рабочий стол\РАБОТА\Артикуляционная гимнастика\Моя артикуляционная гимнастика\1 вариант\17.jpg"/>
          <p:cNvPicPr>
            <a:picLocks noChangeAspect="1" noChangeArrowheads="1"/>
          </p:cNvPicPr>
          <p:nvPr/>
        </p:nvPicPr>
        <p:blipFill>
          <a:blip r:embed="rId2" cstate="print"/>
          <a:srcRect l="20000" t="2667" r="18001" b="26668"/>
          <a:stretch>
            <a:fillRect/>
          </a:stretch>
        </p:blipFill>
        <p:spPr bwMode="auto">
          <a:xfrm>
            <a:off x="6516216" y="2060848"/>
            <a:ext cx="1944216" cy="33239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«Часики»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641012"/>
            <a:ext cx="8748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подвижность языка.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выполнения упражнения: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улыбнуться, приоткрыть рот, обнажив зубы. Узкий язык просунуть между резцами. Поворачивать язык вправо и влево к уголкам губ.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указания: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следить, чтобы работал только язык, а нижняя челюсть оставалась неподвижной;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движения языка должны быть симметричными;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язык не загибается и не касается губ.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8" name="Рисунок 6" descr="C:\Documents and Settings\йцук\Мои документы\логопед\Дыхание, моторика, артикуляция\артикуляция фото\__14970.jpg"/>
          <p:cNvPicPr>
            <a:picLocks noChangeAspect="1" noChangeArrowheads="1"/>
          </p:cNvPicPr>
          <p:nvPr/>
        </p:nvPicPr>
        <p:blipFill>
          <a:blip r:embed="rId3" cstate="print"/>
          <a:srcRect l="2913" t="16299" r="50462" b="17395"/>
          <a:stretch>
            <a:fillRect/>
          </a:stretch>
        </p:blipFill>
        <p:spPr bwMode="auto">
          <a:xfrm>
            <a:off x="251520" y="2636912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988840"/>
            <a:ext cx="700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Привёл язычок себя в порядок и вдруг подумал: «А не пора ли идти домой? Надо узнать который час».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Покажи как работают часики.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517232"/>
            <a:ext cx="1852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Тик-так, тик- так.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Язычок качался так,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Словно маятник часов.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Ты в часы играть готов?</a:t>
            </a:r>
          </a:p>
          <a:p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heaclub.ru/tim/53b2717b6507c0955eb49b480acb113c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7/07/25/s_5976e96be4c23/664366_1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4639"/>
            <a:ext cx="8640960" cy="62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7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how-mechtateli.ru/wp-content/uploads/2017/02/2cbcfd201e8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4638"/>
            <a:ext cx="8424936" cy="63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7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052736"/>
            <a:ext cx="7304088" cy="295232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ДОБРО ПОЖАЛОВАТЬ НА ЯРМАРКУ ЧИСТОГОВОРОК </a:t>
            </a:r>
            <a:r>
              <a:rPr lang="ru-RU" sz="2800" dirty="0" smtClean="0"/>
              <a:t>!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b="1" dirty="0" smtClean="0">
                <a:solidFill>
                  <a:schemeClr val="tx1"/>
                </a:solidFill>
              </a:rPr>
              <a:t>«ГОВОРИТЬ С ТОБОЙ МЫ ЧЁТКО ПРАВИЛЬНО ДОЛЖНЫ,ЧТОБЫ ЗВУКИ ЗАЗВУЧАЛИ, ЧТОБЫ ВСЕ НАС ПОНИМАЛИ»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18488" cy="3389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Рисунок 3" descr="https://gas-kvas.com/uploads/posts/2023-02/1677040209_gas-kvas-com-p-risunok-na-temu-skorogovorka-4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30794" r="26075" b="7426"/>
          <a:stretch/>
        </p:blipFill>
        <p:spPr bwMode="auto">
          <a:xfrm>
            <a:off x="3059832" y="4436640"/>
            <a:ext cx="2808312" cy="18726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heaclub.ru/tim/b1fab85b0bdde604b01aa9316c5595ef/stihi-dlya-logopedicheskoi-komiss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4638"/>
            <a:ext cx="8712968" cy="6106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6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43.userapi.com/impg/lvr0SEHyac8z1a_q2Itpx3S_XlTDgF6Inz8TqQ/ytlFj9KBN3g.jpg?size=1080x853&amp;quality=96&amp;sign=2f0644e7ca0666b3d61f42db1580c792&amp;c_uniq_tag=5s29Hmv-SQYCOTtS0a2CPb89pYj7FxqwFHF1WmxEQkM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/>
          <a:stretch/>
        </p:blipFill>
        <p:spPr bwMode="auto">
          <a:xfrm>
            <a:off x="323528" y="274638"/>
            <a:ext cx="8568951" cy="658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20.userapi.com/impg/iw7g4hnm1255m97SP3BPMNRT9-OFQYCLQvK_PA/oYrx9EvcYmM.jpg?size=604x449&amp;quality=95&amp;sign=20f1b23502b72f93b51dc588aa8ff802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24533" r="24793" b="16509"/>
          <a:stretch/>
        </p:blipFill>
        <p:spPr bwMode="auto">
          <a:xfrm>
            <a:off x="323528" y="274638"/>
            <a:ext cx="8363272" cy="63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dvour.ru/wp-content/uploads/5/2/0/520cd9cac0a40002906480ca2fa6bce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888092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9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i?id=044b16b1594cc037944e82f983e5e5baa7dfab7b-104498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712968" cy="60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918"/>
            <a:ext cx="8229600" cy="40089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И ЯРМАРКЕ КОНЕЦ, КТО КРАСИВО ГОВОРИЛ, ТОТ МОЛОДЕЦ!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864"/>
            <a:ext cx="829126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гости вместе со мной на ярмарку пришла лягушка.</a:t>
            </a:r>
            <a:endParaRPr lang="ru-RU" dirty="0"/>
          </a:p>
        </p:txBody>
      </p:sp>
      <p:pic>
        <p:nvPicPr>
          <p:cNvPr id="2050" name="Picture 2" descr="https://cs2.livemaster.ru/storage/f7/98/ca0f1ea34ad9d07f7dd68dd58d0u--kukly-i-igrushki-lyagushka-logopedicheskaya-razvivayuschay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988840"/>
            <a:ext cx="4680519" cy="39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0000" smtClean="0">
                <a:solidFill>
                  <a:srgbClr val="FF0000"/>
                </a:solidFill>
              </a:rPr>
              <a:t>образец</a:t>
            </a:r>
          </a:p>
        </p:txBody>
      </p:sp>
      <p:pic>
        <p:nvPicPr>
          <p:cNvPr id="3075" name="Рисунок 2" descr="Ф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Язычок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5661248"/>
          <a:ext cx="864096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 да был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Веселый Язычок.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у тебя есть язычок? Покажи.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Веселого Язычка был домик. Домик очень интересный. Что это за домик? Догадался? Это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рот.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какой интересный дом был у Веселого Язычка. Чтобы Веселый Язычок не выбегал, его дом всегда был закрыт. А чем закрыт домик?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Губами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Покажи, где у тебя губы. Видишь их в зеркале? Но кроме одной дверки, у этого домика есть вторая дверка.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называется эта дверка? 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Зубы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Покажи свои зубки. Посмотри на них в зеркало.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 descr="C:\Users\Администратор\Desktop\презкентация артикул гимнастика\Новая папка (7)\КАРТОТЕКА\8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12776"/>
            <a:ext cx="23870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064" t="3527" r="1064" b="5528"/>
          <a:stretch>
            <a:fillRect/>
          </a:stretch>
        </p:blipFill>
        <p:spPr bwMode="auto">
          <a:xfrm>
            <a:off x="826624" y="620688"/>
            <a:ext cx="755043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7504" y="227637"/>
            <a:ext cx="8856984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этом  домике  дружок,  живёт  веселый  язычок!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48680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Губы сомкнуты. Напряженный кончик языка упирается то в одну, то в другую щеку,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будто там мячик. Удерживать в таком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положении в течение 5 секунд.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рот при этом закрыт.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Посмотрел язычок по сторонам, увидел, что ребята в футбол играют. И захотел присоединиться к ним.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Давай и мы вместе с ними поиграем в футбол.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Рисунок 5" descr="C:\Documents and Settings\йцук\Мои документы\логопед\Дыхание, моторика, артикуляция\артикуляция фото\__12787.jpg"/>
          <p:cNvPicPr>
            <a:picLocks noChangeAspect="1" noChangeArrowheads="1"/>
          </p:cNvPicPr>
          <p:nvPr/>
        </p:nvPicPr>
        <p:blipFill>
          <a:blip r:embed="rId2" cstate="print"/>
          <a:srcRect l="2258" t="16137" r="50992" b="17029"/>
          <a:stretch>
            <a:fillRect/>
          </a:stretch>
        </p:blipFill>
        <p:spPr bwMode="auto">
          <a:xfrm>
            <a:off x="251520" y="1916832"/>
            <a:ext cx="46805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5" descr="C:\Documents and Settings\йцук\Мои документы\логопед\Дыхание, моторика, артикуляция\артикуляция фото\__12787.jpg"/>
          <p:cNvPicPr>
            <a:picLocks noChangeAspect="1" noChangeArrowheads="1"/>
          </p:cNvPicPr>
          <p:nvPr/>
        </p:nvPicPr>
        <p:blipFill>
          <a:blip r:embed="rId2" cstate="print"/>
          <a:srcRect l="53110" t="15041" r="2940" b="7317"/>
          <a:stretch>
            <a:fillRect/>
          </a:stretch>
        </p:blipFill>
        <p:spPr bwMode="auto">
          <a:xfrm>
            <a:off x="5868144" y="2204864"/>
            <a:ext cx="2736304" cy="326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 «Футбол»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5661248"/>
            <a:ext cx="220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дворе народ толпится.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Там идёт футбольный матч.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вратарь наш Генка Спицын,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Пропустить не должен мяч.</a:t>
            </a:r>
          </a:p>
          <a:p>
            <a:pPr algn="ctr"/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АБОТА\Артикуляционная гимнастика\Моя артикуляционная гимнастика\1 вариант\22.1.jpg"/>
          <p:cNvPicPr>
            <a:picLocks noChangeAspect="1" noChangeArrowheads="1"/>
          </p:cNvPicPr>
          <p:nvPr/>
        </p:nvPicPr>
        <p:blipFill>
          <a:blip r:embed="rId2" cstate="print"/>
          <a:srcRect l="16000" t="1842" r="6001" b="30159"/>
          <a:stretch>
            <a:fillRect/>
          </a:stretch>
        </p:blipFill>
        <p:spPr bwMode="auto">
          <a:xfrm>
            <a:off x="6804248" y="1988840"/>
            <a:ext cx="2232248" cy="3059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«Качели»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0688"/>
            <a:ext cx="8928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вырабатывать умение поднимать язык вверх. Развивать точность и активность кончика языка, умение быстро менять положение языка.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широкий язык загнуть за нижние зубы   на счет «раз». На счет «два» загнуть язык за верхние зубы.</a:t>
            </a:r>
            <a:r>
              <a:rPr lang="ru-RU" sz="1200" b="1" u="sng" dirty="0" smtClean="0"/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следить, чтобы работал только язык, а нижняя челюсть и губы оставались неподвижными;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должен оставаться широким;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следить, чтобы при подъеме языка вверх нижняя губа не поддерживала язык.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Рисунок 22" descr="C:\Documents and Settings\йцук\Local Settings\Temporary Internet Files\Content.Word\__10048.jpg"/>
          <p:cNvPicPr>
            <a:picLocks noChangeAspect="1" noChangeArrowheads="1"/>
          </p:cNvPicPr>
          <p:nvPr/>
        </p:nvPicPr>
        <p:blipFill>
          <a:blip r:embed="rId3" cstate="print"/>
          <a:srcRect t="2496" b="2641"/>
          <a:stretch>
            <a:fillRect/>
          </a:stretch>
        </p:blipFill>
        <p:spPr bwMode="auto">
          <a:xfrm>
            <a:off x="107504" y="2348880"/>
            <a:ext cx="3312368" cy="301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25" descr="C:\Documents and Settings\йцук\Local Settings\Temporary Internet Files\Content.Word\__10048.jpg"/>
          <p:cNvPicPr>
            <a:picLocks noChangeAspect="1" noChangeArrowheads="1"/>
          </p:cNvPicPr>
          <p:nvPr/>
        </p:nvPicPr>
        <p:blipFill>
          <a:blip r:embed="rId4" cstate="print"/>
          <a:srcRect t="7489"/>
          <a:stretch>
            <a:fillRect/>
          </a:stretch>
        </p:blipFill>
        <p:spPr bwMode="auto">
          <a:xfrm>
            <a:off x="3563888" y="3861048"/>
            <a:ext cx="3096344" cy="281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48264" y="5445224"/>
            <a:ext cx="1969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Сели дети на качели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 взлетели выше ели.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Даже солнышка коснулись,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А потом назад вернулись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618" y="2780928"/>
            <a:ext cx="2780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футбола захотелось язычку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качелях покачаться: вверх- вниз!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Весело качаться  с язычком на качелях!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3" descr="C:\Documents and Settings\йцук\Мои документы\логопед\Дыхание, моторика, артикуляция\артикуляция фото\__66342.jpg"/>
          <p:cNvPicPr>
            <a:picLocks noChangeAspect="1" noChangeArrowheads="1"/>
          </p:cNvPicPr>
          <p:nvPr/>
        </p:nvPicPr>
        <p:blipFill>
          <a:blip r:embed="rId2" cstate="print"/>
          <a:srcRect l="55121" t="16755" r="3351" b="20000"/>
          <a:stretch>
            <a:fillRect/>
          </a:stretch>
        </p:blipFill>
        <p:spPr bwMode="auto">
          <a:xfrm>
            <a:off x="5940152" y="2924850"/>
            <a:ext cx="2951952" cy="294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«Индюк»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7504" y="548680"/>
            <a:ext cx="903649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вырабатывать подъем языка вверх, подвижность его передней части.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выполнения упражнения: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приоткрыть рот, положить язык на верхнюю губу и производить движения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широким передним краем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языка по верхней губе вперед и назад, стараясь не отрывать язык от губы - как бы поглаживать ее.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производить медленные движения, потом убыстрить темп и добавить голос, пока не послышится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бл-бл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(как индюк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болбочет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указания: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Следить, чтобы язык был широким и не сужался.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Следить, чтобы движения языком были вперед-назад, а не из стороны в сторону.</a:t>
            </a: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Язык должен "облизывать" верхнюю губу, а не выбрасываться вперед.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  язычок с качелей и вдруг увидел грозного сердитого индюка. Индюк стоял посреди двора и страшно ругался.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 покажем, как ругался индюк.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3" descr="C:\Documents and Settings\йцук\Мои документы\логопед\Дыхание, моторика, артикуляция\артикуляция фото\__66342.jpg"/>
          <p:cNvPicPr>
            <a:picLocks noChangeAspect="1" noChangeArrowheads="1"/>
          </p:cNvPicPr>
          <p:nvPr/>
        </p:nvPicPr>
        <p:blipFill>
          <a:blip r:embed="rId2" cstate="print"/>
          <a:srcRect l="3795" t="15675" r="50221" b="18863"/>
          <a:stretch>
            <a:fillRect/>
          </a:stretch>
        </p:blipFill>
        <p:spPr bwMode="auto">
          <a:xfrm>
            <a:off x="179512" y="2771931"/>
            <a:ext cx="4896544" cy="394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00192" y="6021288"/>
            <a:ext cx="1899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– индюк «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алды-балда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Разбегайтесь кто куда.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Рабочий стол\РАБОТА\Артикуляционная гимнастика\Моя артикуляционная гимнастика\1 вариант\19.jpg"/>
          <p:cNvPicPr>
            <a:picLocks noChangeAspect="1" noChangeArrowheads="1"/>
          </p:cNvPicPr>
          <p:nvPr/>
        </p:nvPicPr>
        <p:blipFill>
          <a:blip r:embed="rId2" cstate="print"/>
          <a:srcRect l="12000" t="8000" r="10001" b="32001"/>
          <a:stretch>
            <a:fillRect/>
          </a:stretch>
        </p:blipFill>
        <p:spPr bwMode="auto">
          <a:xfrm>
            <a:off x="7092280" y="3501008"/>
            <a:ext cx="1728192" cy="19940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 «Вкусное варенье»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Рисунок 2" descr="C:\Documents and Settings\йцук\Мои документы\логопед\Дыхание, моторика, артикуляция\артикуляция фото\__42884.jpg"/>
          <p:cNvPicPr>
            <a:picLocks noChangeAspect="1" noChangeArrowheads="1"/>
          </p:cNvPicPr>
          <p:nvPr/>
        </p:nvPicPr>
        <p:blipFill>
          <a:blip r:embed="rId3" cstate="print"/>
          <a:srcRect l="18838" t="51184" r="51653" b="5283"/>
          <a:stretch>
            <a:fillRect/>
          </a:stretch>
        </p:blipFill>
        <p:spPr bwMode="auto">
          <a:xfrm>
            <a:off x="3707904" y="3409367"/>
            <a:ext cx="3024336" cy="32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C:\Documents and Settings\йцук\Мои документы\логопед\Дыхание, моторика, артикуляция\артикуляция фото\__42884.jpg"/>
          <p:cNvPicPr>
            <a:picLocks noChangeAspect="1" noChangeArrowheads="1"/>
          </p:cNvPicPr>
          <p:nvPr/>
        </p:nvPicPr>
        <p:blipFill>
          <a:blip r:embed="rId3" cstate="print"/>
          <a:srcRect l="5518" t="4930" r="64098" b="53004"/>
          <a:stretch>
            <a:fillRect/>
          </a:stretch>
        </p:blipFill>
        <p:spPr bwMode="auto">
          <a:xfrm>
            <a:off x="323528" y="3429000"/>
            <a:ext cx="316835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692696"/>
            <a:ext cx="88569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вырабатывать движение передней части языка вверх и положение языка, близкое к форме чашечки, которое он принимает при произнесении звука «Ш».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выполнения упражнения: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слегка приоткрыть рот, и широким передним краем языка облизать верхнюю губу, делая движение языком сверху вниз, но не из стороны в сторону.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указания: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следить, чтобы работал только язык, а нижняя челюсть не помогала, не «подсаживала» язык наверх;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язык должен быть широким, а его боковые края касаться углов рта;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если упражнение не получается, то как только язык станет распластанным, шпателем поднять его наверх и завернуть на верхнюю губу.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Необходимо обратить внимание ребенка на активные движения широкого языка. Широкий передний край языка полностью накрывает верхнюю губу, плотно прижимаясь к ней, боковые края языка смыкаются с углами рта, таким образом, язык принимает форму чашечки.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805264"/>
            <a:ext cx="2153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Блин мы ели с наслажденьем-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Перепачкались вареньем.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Чтоб варенье с губ убрать,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Ротик нужно облизать.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249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Стали мама с язычком блинчики есть со сметаной и ароматным вкусным вареньем, да все губы испачкали. </a:t>
            </a: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Надо губы аккуратно облизать.</a:t>
            </a:r>
            <a:endParaRPr lang="ru-RU" sz="1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1093</TotalTime>
  <Words>1214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Tahoma</vt:lpstr>
      <vt:lpstr>Times New Roman</vt:lpstr>
      <vt:lpstr>ZurichCalligraphic</vt:lpstr>
      <vt:lpstr>Натуральные материалы</vt:lpstr>
      <vt:lpstr>Презентация PowerPoint</vt:lpstr>
      <vt:lpstr>ДОБРО ПОЖАЛОВАТЬ НА ЯРМАРКУ ЧИСТОГОВОРОК !  «ГОВОРИТЬ С ТОБОЙ МЫ ЧЁТКО ПРАВИЛЬНО ДОЛЖНЫ,ЧТОБЫ ЗВУКИ ЗАЗВУЧАЛИ, ЧТОБЫ ВСЕ НАС ПОНИМАЛИ»</vt:lpstr>
      <vt:lpstr>В гости вместе со мной на ярмарку пришла лягушка.</vt:lpstr>
      <vt:lpstr>образец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ТУТ И ЯРМАРКЕ КОНЕЦ, КТО КРАСИВО ГОВОРИЛ, ТОТ МОЛОДЕЦ!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Игнатова</dc:creator>
  <cp:lastModifiedBy>user</cp:lastModifiedBy>
  <cp:revision>123</cp:revision>
  <dcterms:created xsi:type="dcterms:W3CDTF">2012-08-10T08:51:09Z</dcterms:created>
  <dcterms:modified xsi:type="dcterms:W3CDTF">2024-02-18T10:07:13Z</dcterms:modified>
</cp:coreProperties>
</file>